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0"/>
  </p:notesMasterIdLst>
  <p:sldIdLst>
    <p:sldId id="257" r:id="rId2"/>
    <p:sldId id="258" r:id="rId3"/>
    <p:sldId id="259" r:id="rId4"/>
    <p:sldId id="260" r:id="rId5"/>
    <p:sldId id="261" r:id="rId6"/>
    <p:sldId id="262" r:id="rId7"/>
    <p:sldId id="263" r:id="rId8"/>
    <p:sldId id="264" r:id="rId9"/>
    <p:sldId id="265" r:id="rId10"/>
    <p:sldId id="267"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307"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6"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Cambria" panose="02040503050406030204" pitchFamily="18" charset="0"/>
      <p:regular r:id="rId55"/>
      <p:bold r:id="rId56"/>
      <p:italic r:id="rId57"/>
      <p:boldItalic r:id="rId58"/>
    </p:embeddedFont>
    <p:embeddedFont>
      <p:font typeface="Cambria Math" panose="02040503050406030204" pitchFamily="18" charset="0"/>
      <p:regular r:id="rId59"/>
    </p:embeddedFont>
    <p:embeddedFont>
      <p:font typeface="Roboto Slab" panose="020B0604020202020204" charset="0"/>
      <p:regular r:id="rId60"/>
      <p:bold r:id="rId61"/>
    </p:embeddedFont>
    <p:embeddedFont>
      <p:font typeface="Source Sans Pro" panose="020B050303040302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1D69B4D-FC7B-4416-8B66-33D496B45998}">
          <p14:sldIdLst/>
        </p14:section>
        <p14:section name="Default Section" id="{B2CD2EB4-658C-49C3-B9CF-63CCCABBE818}">
          <p14:sldIdLst>
            <p14:sldId id="257"/>
            <p14:sldId id="258"/>
            <p14:sldId id="259"/>
            <p14:sldId id="260"/>
            <p14:sldId id="261"/>
            <p14:sldId id="262"/>
            <p14:sldId id="263"/>
            <p14:sldId id="264"/>
            <p14:sldId id="265"/>
            <p14:sldId id="267"/>
            <p14:sldId id="269"/>
            <p14:sldId id="270"/>
            <p14:sldId id="271"/>
            <p14:sldId id="272"/>
            <p14:sldId id="273"/>
            <p14:sldId id="274"/>
          </p14:sldIdLst>
        </p14:section>
        <p14:section name="Untitled Section" id="{74D20467-7890-4DB4-A95C-C68495939C16}">
          <p14:sldIdLst>
            <p14:sldId id="275"/>
            <p14:sldId id="276"/>
            <p14:sldId id="277"/>
            <p14:sldId id="278"/>
            <p14:sldId id="279"/>
            <p14:sldId id="280"/>
            <p14:sldId id="281"/>
            <p14:sldId id="282"/>
            <p14:sldId id="283"/>
            <p14:sldId id="284"/>
            <p14:sldId id="285"/>
            <p14:sldId id="286"/>
            <p14:sldId id="287"/>
            <p14:sldId id="288"/>
            <p14:sldId id="289"/>
            <p14:sldId id="290"/>
            <p14:sldId id="307"/>
            <p14:sldId id="291"/>
            <p14:sldId id="292"/>
            <p14:sldId id="293"/>
            <p14:sldId id="294"/>
            <p14:sldId id="295"/>
            <p14:sldId id="296"/>
            <p14:sldId id="297"/>
            <p14:sldId id="298"/>
            <p14:sldId id="299"/>
            <p14:sldId id="300"/>
            <p14:sldId id="301"/>
            <p14:sldId id="302"/>
            <p14:sldId id="303"/>
            <p14:sldId id="304"/>
            <p14:sldId id="30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5847"/>
    <a:srgbClr val="CC33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ECFCF9-EB90-4EA4-BA1D-B0166F391BF1}">
  <a:tblStyle styleId="{83ECFCF9-EB90-4EA4-BA1D-B0166F391BF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74B0BC-8218-4BC4-B384-D648047DA53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2DD59E-AC51-4B1F-81CE-62FA00B09C60}"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N"/>
        </a:p>
      </dgm:t>
    </dgm:pt>
    <dgm:pt modelId="{CEEF3CA1-1BD4-4ACF-98A6-12CA69346D49}">
      <dgm:prSet phldrT="[Text]"/>
      <dgm:spPr>
        <a:solidFill>
          <a:schemeClr val="accent2"/>
        </a:solidFill>
        <a:ln>
          <a:solidFill>
            <a:schemeClr val="tx1"/>
          </a:solidFill>
        </a:ln>
      </dgm:spPr>
      <dgm:t>
        <a:bodyPr/>
        <a:lstStyle/>
        <a:p>
          <a:r>
            <a:rPr lang="en-GB" b="1" dirty="0"/>
            <a:t>Ridge Regression</a:t>
          </a:r>
          <a:endParaRPr lang="en-IN" dirty="0"/>
        </a:p>
      </dgm:t>
    </dgm:pt>
    <dgm:pt modelId="{2F84C15B-4C05-4A17-82E7-8F3095411533}" type="parTrans" cxnId="{B1053821-B974-44BA-AD26-008CB13B3225}">
      <dgm:prSet/>
      <dgm:spPr/>
      <dgm:t>
        <a:bodyPr/>
        <a:lstStyle/>
        <a:p>
          <a:endParaRPr lang="en-IN"/>
        </a:p>
      </dgm:t>
    </dgm:pt>
    <dgm:pt modelId="{FD963959-2DC6-47D1-BA23-00A5DB3CEC9A}" type="sibTrans" cxnId="{B1053821-B974-44BA-AD26-008CB13B3225}">
      <dgm:prSet/>
      <dgm:spPr/>
      <dgm:t>
        <a:bodyPr/>
        <a:lstStyle/>
        <a:p>
          <a:endParaRPr lang="en-IN"/>
        </a:p>
      </dgm:t>
    </dgm:pt>
    <dgm:pt modelId="{889133D1-5A1B-4EB4-A8B5-6A89215C399A}">
      <dgm:prSet phldrT="[Text]"/>
      <dgm:spPr>
        <a:ln>
          <a:solidFill>
            <a:schemeClr val="tx1"/>
          </a:solidFill>
        </a:ln>
      </dgm:spPr>
      <dgm:t>
        <a:bodyPr/>
        <a:lstStyle/>
        <a:p>
          <a:r>
            <a:rPr lang="en-US" dirty="0"/>
            <a:t>A slight heteroscedasticity in residual plots </a:t>
          </a:r>
          <a:endParaRPr lang="en-IN" dirty="0"/>
        </a:p>
      </dgm:t>
    </dgm:pt>
    <dgm:pt modelId="{A0916CC5-6B1D-42E2-B5CA-A4AEB179C367}" type="parTrans" cxnId="{7140901E-8FF7-4205-B3F6-7CF5B9232BA9}">
      <dgm:prSet/>
      <dgm:spPr>
        <a:ln>
          <a:solidFill>
            <a:schemeClr val="tx1"/>
          </a:solidFill>
        </a:ln>
      </dgm:spPr>
      <dgm:t>
        <a:bodyPr/>
        <a:lstStyle/>
        <a:p>
          <a:endParaRPr lang="en-IN"/>
        </a:p>
      </dgm:t>
    </dgm:pt>
    <dgm:pt modelId="{8C812D9C-B031-4F46-80A4-2EE0F5BE6780}" type="sibTrans" cxnId="{7140901E-8FF7-4205-B3F6-7CF5B9232BA9}">
      <dgm:prSet/>
      <dgm:spPr/>
      <dgm:t>
        <a:bodyPr/>
        <a:lstStyle/>
        <a:p>
          <a:endParaRPr lang="en-IN"/>
        </a:p>
      </dgm:t>
    </dgm:pt>
    <dgm:pt modelId="{60BA4479-3E3D-4E9F-AFCB-1AF0DF710810}">
      <dgm:prSet phldrT="[Text]"/>
      <dgm:spPr>
        <a:ln>
          <a:solidFill>
            <a:schemeClr val="tx1"/>
          </a:solidFill>
        </a:ln>
      </dgm:spPr>
      <dgm:t>
        <a:bodyPr/>
        <a:lstStyle/>
        <a:p>
          <a:pPr>
            <a:buSzPts val="1400"/>
            <a:buChar char="●"/>
          </a:pPr>
          <a:r>
            <a:rPr lang="en-US" b="1" i="1" dirty="0">
              <a:effectLst/>
              <a:latin typeface="Times New Roman" panose="02020603050405020304" pitchFamily="18" charset="0"/>
              <a:ea typeface="Calibri" panose="020F0502020204030204" pitchFamily="34" charset="0"/>
            </a:rPr>
            <a:t>R</a:t>
          </a:r>
          <a:r>
            <a:rPr lang="en-US" b="1" i="1" baseline="30000" dirty="0">
              <a:effectLst/>
              <a:latin typeface="Times New Roman" panose="02020603050405020304" pitchFamily="18" charset="0"/>
              <a:ea typeface="Calibri" panose="020F0502020204030204" pitchFamily="34" charset="0"/>
            </a:rPr>
            <a:t>2</a:t>
          </a:r>
          <a:r>
            <a:rPr lang="en-US" b="1" i="1" baseline="-25000" dirty="0">
              <a:effectLst/>
              <a:latin typeface="Times New Roman" panose="02020603050405020304" pitchFamily="18" charset="0"/>
              <a:ea typeface="Calibri" panose="020F0502020204030204" pitchFamily="34" charset="0"/>
            </a:rPr>
            <a:t>pred</a:t>
          </a:r>
          <a:r>
            <a:rPr lang="en-US" baseline="-25000" dirty="0">
              <a:effectLst/>
              <a:latin typeface="Calibri" panose="020F0502020204030204" pitchFamily="34" charset="0"/>
              <a:ea typeface="Calibri" panose="020F0502020204030204" pitchFamily="34" charset="0"/>
              <a:cs typeface="Mangal" panose="02040503050203030202" pitchFamily="18" charset="0"/>
            </a:rPr>
            <a:t> </a:t>
          </a:r>
          <a:r>
            <a:rPr lang="en-US" dirty="0"/>
            <a:t>= 0.8086    </a:t>
          </a:r>
          <a:endParaRPr lang="en-IN" dirty="0"/>
        </a:p>
      </dgm:t>
    </dgm:pt>
    <dgm:pt modelId="{39232855-C95B-4ACA-AF35-786CAFCA7E9A}" type="parTrans" cxnId="{735D57B1-0E4E-4E50-8548-F1C012E07BD5}">
      <dgm:prSet/>
      <dgm:spPr>
        <a:ln>
          <a:solidFill>
            <a:schemeClr val="tx1"/>
          </a:solidFill>
        </a:ln>
      </dgm:spPr>
      <dgm:t>
        <a:bodyPr/>
        <a:lstStyle/>
        <a:p>
          <a:endParaRPr lang="en-IN"/>
        </a:p>
      </dgm:t>
    </dgm:pt>
    <dgm:pt modelId="{34377C81-E39D-4DF6-9F05-BBC26BD997EC}" type="sibTrans" cxnId="{735D57B1-0E4E-4E50-8548-F1C012E07BD5}">
      <dgm:prSet/>
      <dgm:spPr/>
      <dgm:t>
        <a:bodyPr/>
        <a:lstStyle/>
        <a:p>
          <a:endParaRPr lang="en-IN"/>
        </a:p>
      </dgm:t>
    </dgm:pt>
    <dgm:pt modelId="{E590D4E4-DF01-458F-BAC8-CBF9AE2841CC}">
      <dgm:prSet phldrT="[Text]"/>
      <dgm:spPr>
        <a:solidFill>
          <a:schemeClr val="accent2"/>
        </a:solidFill>
        <a:ln>
          <a:solidFill>
            <a:schemeClr val="tx1"/>
          </a:solidFill>
        </a:ln>
      </dgm:spPr>
      <dgm:t>
        <a:bodyPr/>
        <a:lstStyle/>
        <a:p>
          <a:r>
            <a:rPr lang="en-IN" b="1" dirty="0"/>
            <a:t>PCR</a:t>
          </a:r>
        </a:p>
      </dgm:t>
    </dgm:pt>
    <dgm:pt modelId="{50247639-3D1E-492D-B72D-1F663C939304}" type="parTrans" cxnId="{36116AE2-8786-42F5-8114-14DC48399AC5}">
      <dgm:prSet/>
      <dgm:spPr/>
      <dgm:t>
        <a:bodyPr/>
        <a:lstStyle/>
        <a:p>
          <a:endParaRPr lang="en-IN"/>
        </a:p>
      </dgm:t>
    </dgm:pt>
    <dgm:pt modelId="{A2DD01CB-4B5F-4C39-8FA0-48A95E90E241}" type="sibTrans" cxnId="{36116AE2-8786-42F5-8114-14DC48399AC5}">
      <dgm:prSet/>
      <dgm:spPr/>
      <dgm:t>
        <a:bodyPr/>
        <a:lstStyle/>
        <a:p>
          <a:endParaRPr lang="en-IN"/>
        </a:p>
      </dgm:t>
    </dgm:pt>
    <dgm:pt modelId="{2B7DFA0D-DB70-4136-BAF7-B6212D4D03DB}">
      <dgm:prSet phldrT="[Text]"/>
      <dgm:spPr>
        <a:ln>
          <a:solidFill>
            <a:schemeClr val="tx1"/>
          </a:solidFill>
        </a:ln>
      </dgm:spPr>
      <dgm:t>
        <a:bodyPr/>
        <a:lstStyle/>
        <a:p>
          <a:r>
            <a:rPr lang="en-US" dirty="0"/>
            <a:t>No significant pattern even in the residual plots</a:t>
          </a:r>
          <a:endParaRPr lang="en-IN" dirty="0"/>
        </a:p>
      </dgm:t>
    </dgm:pt>
    <dgm:pt modelId="{CD605BDA-3C74-451F-A6CC-9D43C32AB838}" type="parTrans" cxnId="{EFD441FE-DCD9-429E-B53A-EFBC993A568A}">
      <dgm:prSet/>
      <dgm:spPr/>
      <dgm:t>
        <a:bodyPr/>
        <a:lstStyle/>
        <a:p>
          <a:endParaRPr lang="en-IN"/>
        </a:p>
      </dgm:t>
    </dgm:pt>
    <dgm:pt modelId="{CEC2E505-B8DE-48AE-AF3C-E0648213A0A9}" type="sibTrans" cxnId="{EFD441FE-DCD9-429E-B53A-EFBC993A568A}">
      <dgm:prSet/>
      <dgm:spPr/>
      <dgm:t>
        <a:bodyPr/>
        <a:lstStyle/>
        <a:p>
          <a:endParaRPr lang="en-IN"/>
        </a:p>
      </dgm:t>
    </dgm:pt>
    <dgm:pt modelId="{2373CCC3-CDED-4A5D-B758-9FB6CBB3308E}">
      <dgm:prSet phldrT="[Text]"/>
      <dgm:spPr>
        <a:ln>
          <a:solidFill>
            <a:schemeClr val="tx1"/>
          </a:solidFill>
        </a:ln>
      </dgm:spPr>
      <dgm:t>
        <a:bodyPr/>
        <a:lstStyle/>
        <a:p>
          <a:r>
            <a:rPr lang="en-US" b="1" i="1" dirty="0">
              <a:effectLst/>
              <a:latin typeface="Times New Roman" panose="02020603050405020304" pitchFamily="18" charset="0"/>
              <a:ea typeface="Calibri" panose="020F0502020204030204" pitchFamily="34" charset="0"/>
            </a:rPr>
            <a:t>R</a:t>
          </a:r>
          <a:r>
            <a:rPr lang="en-US" b="1" i="1" baseline="30000" dirty="0">
              <a:effectLst/>
              <a:latin typeface="Times New Roman" panose="02020603050405020304" pitchFamily="18" charset="0"/>
              <a:ea typeface="Calibri" panose="020F0502020204030204" pitchFamily="34" charset="0"/>
            </a:rPr>
            <a:t>2</a:t>
          </a:r>
          <a:r>
            <a:rPr lang="en-US" b="1" i="1" baseline="-25000" dirty="0">
              <a:effectLst/>
              <a:latin typeface="Times New Roman" panose="02020603050405020304" pitchFamily="18" charset="0"/>
              <a:ea typeface="Calibri" panose="020F0502020204030204" pitchFamily="34" charset="0"/>
            </a:rPr>
            <a:t>pred</a:t>
          </a:r>
          <a:r>
            <a:rPr lang="en-US" b="1" baseline="-25000" dirty="0">
              <a:effectLst/>
              <a:latin typeface="Calibri" panose="020F0502020204030204" pitchFamily="34" charset="0"/>
              <a:ea typeface="Calibri" panose="020F0502020204030204" pitchFamily="34" charset="0"/>
              <a:cs typeface="Mangal" panose="02040503050203030202" pitchFamily="18" charset="0"/>
            </a:rPr>
            <a:t> </a:t>
          </a:r>
          <a:r>
            <a:rPr lang="en-US" dirty="0"/>
            <a:t>= 0.8110</a:t>
          </a:r>
        </a:p>
        <a:p>
          <a:r>
            <a:rPr lang="en-US" dirty="0">
              <a:solidFill>
                <a:schemeClr val="dk1"/>
              </a:solidFill>
            </a:rPr>
            <a:t>slightly better predictive power</a:t>
          </a:r>
          <a:endParaRPr lang="en-IN" dirty="0"/>
        </a:p>
      </dgm:t>
    </dgm:pt>
    <dgm:pt modelId="{BF0C0A99-287E-4EA9-930A-0231A92755E5}" type="parTrans" cxnId="{0A5E3C7D-D9A8-4765-868C-26892B6B13F9}">
      <dgm:prSet/>
      <dgm:spPr>
        <a:ln>
          <a:solidFill>
            <a:schemeClr val="tx1"/>
          </a:solidFill>
        </a:ln>
      </dgm:spPr>
      <dgm:t>
        <a:bodyPr/>
        <a:lstStyle/>
        <a:p>
          <a:endParaRPr lang="en-IN"/>
        </a:p>
      </dgm:t>
    </dgm:pt>
    <dgm:pt modelId="{CA301E66-5A12-45D5-A98C-90291FF110A8}" type="sibTrans" cxnId="{0A5E3C7D-D9A8-4765-868C-26892B6B13F9}">
      <dgm:prSet/>
      <dgm:spPr/>
      <dgm:t>
        <a:bodyPr/>
        <a:lstStyle/>
        <a:p>
          <a:endParaRPr lang="en-IN"/>
        </a:p>
      </dgm:t>
    </dgm:pt>
    <dgm:pt modelId="{A6C96E41-5F9C-4C96-856C-020099F35AF7}" type="pres">
      <dgm:prSet presAssocID="{6C2DD59E-AC51-4B1F-81CE-62FA00B09C60}" presName="diagram" presStyleCnt="0">
        <dgm:presLayoutVars>
          <dgm:chPref val="1"/>
          <dgm:dir/>
          <dgm:animOne val="branch"/>
          <dgm:animLvl val="lvl"/>
          <dgm:resizeHandles/>
        </dgm:presLayoutVars>
      </dgm:prSet>
      <dgm:spPr/>
    </dgm:pt>
    <dgm:pt modelId="{91354832-663B-41A9-84DF-7D4C80B24F09}" type="pres">
      <dgm:prSet presAssocID="{CEEF3CA1-1BD4-4ACF-98A6-12CA69346D49}" presName="root" presStyleCnt="0"/>
      <dgm:spPr/>
    </dgm:pt>
    <dgm:pt modelId="{E8C0ACFB-2283-46A1-8D01-7BEDB6A2524A}" type="pres">
      <dgm:prSet presAssocID="{CEEF3CA1-1BD4-4ACF-98A6-12CA69346D49}" presName="rootComposite" presStyleCnt="0"/>
      <dgm:spPr/>
    </dgm:pt>
    <dgm:pt modelId="{2DA03A79-84B1-49F2-B4A9-419E670E3454}" type="pres">
      <dgm:prSet presAssocID="{CEEF3CA1-1BD4-4ACF-98A6-12CA69346D49}" presName="rootText" presStyleLbl="node1" presStyleIdx="0" presStyleCnt="2" custLinFactNeighborX="-1079" custLinFactNeighborY="-811"/>
      <dgm:spPr/>
    </dgm:pt>
    <dgm:pt modelId="{F73B96A7-14FD-46C1-BDB2-2C7B06B485C9}" type="pres">
      <dgm:prSet presAssocID="{CEEF3CA1-1BD4-4ACF-98A6-12CA69346D49}" presName="rootConnector" presStyleLbl="node1" presStyleIdx="0" presStyleCnt="2"/>
      <dgm:spPr/>
    </dgm:pt>
    <dgm:pt modelId="{C562DAF5-2C7F-4ED9-B412-0CA4BF44B026}" type="pres">
      <dgm:prSet presAssocID="{CEEF3CA1-1BD4-4ACF-98A6-12CA69346D49}" presName="childShape" presStyleCnt="0"/>
      <dgm:spPr/>
    </dgm:pt>
    <dgm:pt modelId="{A54F4764-3EEC-4DE5-8DE7-CC5EDF8E1EBD}" type="pres">
      <dgm:prSet presAssocID="{A0916CC5-6B1D-42E2-B5CA-A4AEB179C367}" presName="Name13" presStyleLbl="parChTrans1D2" presStyleIdx="0" presStyleCnt="4"/>
      <dgm:spPr/>
    </dgm:pt>
    <dgm:pt modelId="{83A7F8EC-3AA1-4F39-9DB9-DEFE5F0404D4}" type="pres">
      <dgm:prSet presAssocID="{889133D1-5A1B-4EB4-A8B5-6A89215C399A}" presName="childText" presStyleLbl="bgAcc1" presStyleIdx="0" presStyleCnt="4">
        <dgm:presLayoutVars>
          <dgm:bulletEnabled val="1"/>
        </dgm:presLayoutVars>
      </dgm:prSet>
      <dgm:spPr/>
    </dgm:pt>
    <dgm:pt modelId="{E462B4E7-565F-41D4-AE11-4C238F10D96D}" type="pres">
      <dgm:prSet presAssocID="{39232855-C95B-4ACA-AF35-786CAFCA7E9A}" presName="Name13" presStyleLbl="parChTrans1D2" presStyleIdx="1" presStyleCnt="4"/>
      <dgm:spPr/>
    </dgm:pt>
    <dgm:pt modelId="{F693F204-A23E-4685-B5B0-B0E93EF6C67A}" type="pres">
      <dgm:prSet presAssocID="{60BA4479-3E3D-4E9F-AFCB-1AF0DF710810}" presName="childText" presStyleLbl="bgAcc1" presStyleIdx="1" presStyleCnt="4">
        <dgm:presLayoutVars>
          <dgm:bulletEnabled val="1"/>
        </dgm:presLayoutVars>
      </dgm:prSet>
      <dgm:spPr/>
    </dgm:pt>
    <dgm:pt modelId="{F3638CD9-1D82-4F2A-8F3D-FEB246E2E863}" type="pres">
      <dgm:prSet presAssocID="{E590D4E4-DF01-458F-BAC8-CBF9AE2841CC}" presName="root" presStyleCnt="0"/>
      <dgm:spPr/>
    </dgm:pt>
    <dgm:pt modelId="{23D41B4E-8E2C-4256-A2EB-D58A27D9B9FE}" type="pres">
      <dgm:prSet presAssocID="{E590D4E4-DF01-458F-BAC8-CBF9AE2841CC}" presName="rootComposite" presStyleCnt="0"/>
      <dgm:spPr/>
    </dgm:pt>
    <dgm:pt modelId="{8D690828-9ECF-43B2-B9F2-8BF849C1D191}" type="pres">
      <dgm:prSet presAssocID="{E590D4E4-DF01-458F-BAC8-CBF9AE2841CC}" presName="rootText" presStyleLbl="node1" presStyleIdx="1" presStyleCnt="2" custLinFactNeighborY="-1614"/>
      <dgm:spPr/>
    </dgm:pt>
    <dgm:pt modelId="{629BD4E5-E0E0-4DF6-AA3C-8319A1938A16}" type="pres">
      <dgm:prSet presAssocID="{E590D4E4-DF01-458F-BAC8-CBF9AE2841CC}" presName="rootConnector" presStyleLbl="node1" presStyleIdx="1" presStyleCnt="2"/>
      <dgm:spPr/>
    </dgm:pt>
    <dgm:pt modelId="{0AF2B8C8-4281-414E-824A-0A9A7EB40B48}" type="pres">
      <dgm:prSet presAssocID="{E590D4E4-DF01-458F-BAC8-CBF9AE2841CC}" presName="childShape" presStyleCnt="0"/>
      <dgm:spPr/>
    </dgm:pt>
    <dgm:pt modelId="{AF194353-151F-4531-9F93-741CE3E4D0F4}" type="pres">
      <dgm:prSet presAssocID="{CD605BDA-3C74-451F-A6CC-9D43C32AB838}" presName="Name13" presStyleLbl="parChTrans1D2" presStyleIdx="2" presStyleCnt="4"/>
      <dgm:spPr/>
    </dgm:pt>
    <dgm:pt modelId="{4CB553CF-7C23-4A30-A793-C557F84E54F3}" type="pres">
      <dgm:prSet presAssocID="{2B7DFA0D-DB70-4136-BAF7-B6212D4D03DB}" presName="childText" presStyleLbl="bgAcc1" presStyleIdx="2" presStyleCnt="4">
        <dgm:presLayoutVars>
          <dgm:bulletEnabled val="1"/>
        </dgm:presLayoutVars>
      </dgm:prSet>
      <dgm:spPr/>
    </dgm:pt>
    <dgm:pt modelId="{A210E8B1-A493-4E5D-991C-5B1C30CBF7E8}" type="pres">
      <dgm:prSet presAssocID="{BF0C0A99-287E-4EA9-930A-0231A92755E5}" presName="Name13" presStyleLbl="parChTrans1D2" presStyleIdx="3" presStyleCnt="4"/>
      <dgm:spPr/>
    </dgm:pt>
    <dgm:pt modelId="{30847DBC-BE49-47B3-B94A-71024FE2D5DE}" type="pres">
      <dgm:prSet presAssocID="{2373CCC3-CDED-4A5D-B758-9FB6CBB3308E}" presName="childText" presStyleLbl="bgAcc1" presStyleIdx="3" presStyleCnt="4">
        <dgm:presLayoutVars>
          <dgm:bulletEnabled val="1"/>
        </dgm:presLayoutVars>
      </dgm:prSet>
      <dgm:spPr/>
    </dgm:pt>
  </dgm:ptLst>
  <dgm:cxnLst>
    <dgm:cxn modelId="{338E5311-9062-49E7-9E6E-26BE78A0CB5A}" type="presOf" srcId="{6C2DD59E-AC51-4B1F-81CE-62FA00B09C60}" destId="{A6C96E41-5F9C-4C96-856C-020099F35AF7}" srcOrd="0" destOrd="0" presId="urn:microsoft.com/office/officeart/2005/8/layout/hierarchy3"/>
    <dgm:cxn modelId="{7140901E-8FF7-4205-B3F6-7CF5B9232BA9}" srcId="{CEEF3CA1-1BD4-4ACF-98A6-12CA69346D49}" destId="{889133D1-5A1B-4EB4-A8B5-6A89215C399A}" srcOrd="0" destOrd="0" parTransId="{A0916CC5-6B1D-42E2-B5CA-A4AEB179C367}" sibTransId="{8C812D9C-B031-4F46-80A4-2EE0F5BE6780}"/>
    <dgm:cxn modelId="{B1053821-B974-44BA-AD26-008CB13B3225}" srcId="{6C2DD59E-AC51-4B1F-81CE-62FA00B09C60}" destId="{CEEF3CA1-1BD4-4ACF-98A6-12CA69346D49}" srcOrd="0" destOrd="0" parTransId="{2F84C15B-4C05-4A17-82E7-8F3095411533}" sibTransId="{FD963959-2DC6-47D1-BA23-00A5DB3CEC9A}"/>
    <dgm:cxn modelId="{45C36F23-9992-4506-BFBE-0E0333456FE6}" type="presOf" srcId="{CD605BDA-3C74-451F-A6CC-9D43C32AB838}" destId="{AF194353-151F-4531-9F93-741CE3E4D0F4}" srcOrd="0" destOrd="0" presId="urn:microsoft.com/office/officeart/2005/8/layout/hierarchy3"/>
    <dgm:cxn modelId="{52EC333D-09EF-4AB8-A65D-D189BCA041C2}" type="presOf" srcId="{CEEF3CA1-1BD4-4ACF-98A6-12CA69346D49}" destId="{2DA03A79-84B1-49F2-B4A9-419E670E3454}" srcOrd="0" destOrd="0" presId="urn:microsoft.com/office/officeart/2005/8/layout/hierarchy3"/>
    <dgm:cxn modelId="{F72A085B-2E41-4FE3-8629-49AB3458A32D}" type="presOf" srcId="{2373CCC3-CDED-4A5D-B758-9FB6CBB3308E}" destId="{30847DBC-BE49-47B3-B94A-71024FE2D5DE}" srcOrd="0" destOrd="0" presId="urn:microsoft.com/office/officeart/2005/8/layout/hierarchy3"/>
    <dgm:cxn modelId="{389F3641-C0DA-4DC8-B308-E51FF2D475BF}" type="presOf" srcId="{A0916CC5-6B1D-42E2-B5CA-A4AEB179C367}" destId="{A54F4764-3EEC-4DE5-8DE7-CC5EDF8E1EBD}" srcOrd="0" destOrd="0" presId="urn:microsoft.com/office/officeart/2005/8/layout/hierarchy3"/>
    <dgm:cxn modelId="{0C312966-293E-46CD-A19A-D18052D2CE5F}" type="presOf" srcId="{CEEF3CA1-1BD4-4ACF-98A6-12CA69346D49}" destId="{F73B96A7-14FD-46C1-BDB2-2C7B06B485C9}" srcOrd="1" destOrd="0" presId="urn:microsoft.com/office/officeart/2005/8/layout/hierarchy3"/>
    <dgm:cxn modelId="{7909964D-0FD5-4ACB-933F-873EFB85E19F}" type="presOf" srcId="{39232855-C95B-4ACA-AF35-786CAFCA7E9A}" destId="{E462B4E7-565F-41D4-AE11-4C238F10D96D}" srcOrd="0" destOrd="0" presId="urn:microsoft.com/office/officeart/2005/8/layout/hierarchy3"/>
    <dgm:cxn modelId="{41431275-763D-459A-9474-048EDABE7792}" type="presOf" srcId="{BF0C0A99-287E-4EA9-930A-0231A92755E5}" destId="{A210E8B1-A493-4E5D-991C-5B1C30CBF7E8}" srcOrd="0" destOrd="0" presId="urn:microsoft.com/office/officeart/2005/8/layout/hierarchy3"/>
    <dgm:cxn modelId="{0A5E3C7D-D9A8-4765-868C-26892B6B13F9}" srcId="{E590D4E4-DF01-458F-BAC8-CBF9AE2841CC}" destId="{2373CCC3-CDED-4A5D-B758-9FB6CBB3308E}" srcOrd="1" destOrd="0" parTransId="{BF0C0A99-287E-4EA9-930A-0231A92755E5}" sibTransId="{CA301E66-5A12-45D5-A98C-90291FF110A8}"/>
    <dgm:cxn modelId="{313811A5-E196-4B66-9F66-1560315BE183}" type="presOf" srcId="{889133D1-5A1B-4EB4-A8B5-6A89215C399A}" destId="{83A7F8EC-3AA1-4F39-9DB9-DEFE5F0404D4}" srcOrd="0" destOrd="0" presId="urn:microsoft.com/office/officeart/2005/8/layout/hierarchy3"/>
    <dgm:cxn modelId="{89EFCDAC-E716-4AA8-B123-926617A56E20}" type="presOf" srcId="{60BA4479-3E3D-4E9F-AFCB-1AF0DF710810}" destId="{F693F204-A23E-4685-B5B0-B0E93EF6C67A}" srcOrd="0" destOrd="0" presId="urn:microsoft.com/office/officeart/2005/8/layout/hierarchy3"/>
    <dgm:cxn modelId="{735D57B1-0E4E-4E50-8548-F1C012E07BD5}" srcId="{CEEF3CA1-1BD4-4ACF-98A6-12CA69346D49}" destId="{60BA4479-3E3D-4E9F-AFCB-1AF0DF710810}" srcOrd="1" destOrd="0" parTransId="{39232855-C95B-4ACA-AF35-786CAFCA7E9A}" sibTransId="{34377C81-E39D-4DF6-9F05-BBC26BD997EC}"/>
    <dgm:cxn modelId="{1A45EAB1-C4E1-4051-9DF4-31947572F27C}" type="presOf" srcId="{E590D4E4-DF01-458F-BAC8-CBF9AE2841CC}" destId="{629BD4E5-E0E0-4DF6-AA3C-8319A1938A16}" srcOrd="1" destOrd="0" presId="urn:microsoft.com/office/officeart/2005/8/layout/hierarchy3"/>
    <dgm:cxn modelId="{9A63C9CB-49D2-4C9E-A4EF-0252862AB2EE}" type="presOf" srcId="{2B7DFA0D-DB70-4136-BAF7-B6212D4D03DB}" destId="{4CB553CF-7C23-4A30-A793-C557F84E54F3}" srcOrd="0" destOrd="0" presId="urn:microsoft.com/office/officeart/2005/8/layout/hierarchy3"/>
    <dgm:cxn modelId="{36116AE2-8786-42F5-8114-14DC48399AC5}" srcId="{6C2DD59E-AC51-4B1F-81CE-62FA00B09C60}" destId="{E590D4E4-DF01-458F-BAC8-CBF9AE2841CC}" srcOrd="1" destOrd="0" parTransId="{50247639-3D1E-492D-B72D-1F663C939304}" sibTransId="{A2DD01CB-4B5F-4C39-8FA0-48A95E90E241}"/>
    <dgm:cxn modelId="{49709EF1-F22B-4075-B791-B37EC14E8F2B}" type="presOf" srcId="{E590D4E4-DF01-458F-BAC8-CBF9AE2841CC}" destId="{8D690828-9ECF-43B2-B9F2-8BF849C1D191}" srcOrd="0" destOrd="0" presId="urn:microsoft.com/office/officeart/2005/8/layout/hierarchy3"/>
    <dgm:cxn modelId="{EFD441FE-DCD9-429E-B53A-EFBC993A568A}" srcId="{E590D4E4-DF01-458F-BAC8-CBF9AE2841CC}" destId="{2B7DFA0D-DB70-4136-BAF7-B6212D4D03DB}" srcOrd="0" destOrd="0" parTransId="{CD605BDA-3C74-451F-A6CC-9D43C32AB838}" sibTransId="{CEC2E505-B8DE-48AE-AF3C-E0648213A0A9}"/>
    <dgm:cxn modelId="{421BEB2B-1C74-4B3A-A32B-6929A4336F00}" type="presParOf" srcId="{A6C96E41-5F9C-4C96-856C-020099F35AF7}" destId="{91354832-663B-41A9-84DF-7D4C80B24F09}" srcOrd="0" destOrd="0" presId="urn:microsoft.com/office/officeart/2005/8/layout/hierarchy3"/>
    <dgm:cxn modelId="{0AAEE887-D9EF-4686-88A7-180817FC09AF}" type="presParOf" srcId="{91354832-663B-41A9-84DF-7D4C80B24F09}" destId="{E8C0ACFB-2283-46A1-8D01-7BEDB6A2524A}" srcOrd="0" destOrd="0" presId="urn:microsoft.com/office/officeart/2005/8/layout/hierarchy3"/>
    <dgm:cxn modelId="{5121049A-C864-4CAF-A5B7-6781C4659B77}" type="presParOf" srcId="{E8C0ACFB-2283-46A1-8D01-7BEDB6A2524A}" destId="{2DA03A79-84B1-49F2-B4A9-419E670E3454}" srcOrd="0" destOrd="0" presId="urn:microsoft.com/office/officeart/2005/8/layout/hierarchy3"/>
    <dgm:cxn modelId="{11B7D4C1-88BE-464F-9E25-A52D186B9551}" type="presParOf" srcId="{E8C0ACFB-2283-46A1-8D01-7BEDB6A2524A}" destId="{F73B96A7-14FD-46C1-BDB2-2C7B06B485C9}" srcOrd="1" destOrd="0" presId="urn:microsoft.com/office/officeart/2005/8/layout/hierarchy3"/>
    <dgm:cxn modelId="{3B398089-25F2-4260-BD94-A1BF8BCD2F8B}" type="presParOf" srcId="{91354832-663B-41A9-84DF-7D4C80B24F09}" destId="{C562DAF5-2C7F-4ED9-B412-0CA4BF44B026}" srcOrd="1" destOrd="0" presId="urn:microsoft.com/office/officeart/2005/8/layout/hierarchy3"/>
    <dgm:cxn modelId="{A1309CB7-3792-4CE3-A2A1-2C1C15ACD249}" type="presParOf" srcId="{C562DAF5-2C7F-4ED9-B412-0CA4BF44B026}" destId="{A54F4764-3EEC-4DE5-8DE7-CC5EDF8E1EBD}" srcOrd="0" destOrd="0" presId="urn:microsoft.com/office/officeart/2005/8/layout/hierarchy3"/>
    <dgm:cxn modelId="{6AD14E9F-33E9-4608-BF24-5C03B2DC04C8}" type="presParOf" srcId="{C562DAF5-2C7F-4ED9-B412-0CA4BF44B026}" destId="{83A7F8EC-3AA1-4F39-9DB9-DEFE5F0404D4}" srcOrd="1" destOrd="0" presId="urn:microsoft.com/office/officeart/2005/8/layout/hierarchy3"/>
    <dgm:cxn modelId="{2108089F-E10B-49D3-B181-32F8BC230BDC}" type="presParOf" srcId="{C562DAF5-2C7F-4ED9-B412-0CA4BF44B026}" destId="{E462B4E7-565F-41D4-AE11-4C238F10D96D}" srcOrd="2" destOrd="0" presId="urn:microsoft.com/office/officeart/2005/8/layout/hierarchy3"/>
    <dgm:cxn modelId="{EA97AF4B-11F8-4AF9-A4F7-2DF9C474C5CA}" type="presParOf" srcId="{C562DAF5-2C7F-4ED9-B412-0CA4BF44B026}" destId="{F693F204-A23E-4685-B5B0-B0E93EF6C67A}" srcOrd="3" destOrd="0" presId="urn:microsoft.com/office/officeart/2005/8/layout/hierarchy3"/>
    <dgm:cxn modelId="{A9CD7CE5-80C9-4EA1-A134-AE3F2B7943A3}" type="presParOf" srcId="{A6C96E41-5F9C-4C96-856C-020099F35AF7}" destId="{F3638CD9-1D82-4F2A-8F3D-FEB246E2E863}" srcOrd="1" destOrd="0" presId="urn:microsoft.com/office/officeart/2005/8/layout/hierarchy3"/>
    <dgm:cxn modelId="{E204B98E-F599-4209-BBFC-89891ED8F640}" type="presParOf" srcId="{F3638CD9-1D82-4F2A-8F3D-FEB246E2E863}" destId="{23D41B4E-8E2C-4256-A2EB-D58A27D9B9FE}" srcOrd="0" destOrd="0" presId="urn:microsoft.com/office/officeart/2005/8/layout/hierarchy3"/>
    <dgm:cxn modelId="{4BAE0353-F52F-4151-95A8-69FE0CDFE3CD}" type="presParOf" srcId="{23D41B4E-8E2C-4256-A2EB-D58A27D9B9FE}" destId="{8D690828-9ECF-43B2-B9F2-8BF849C1D191}" srcOrd="0" destOrd="0" presId="urn:microsoft.com/office/officeart/2005/8/layout/hierarchy3"/>
    <dgm:cxn modelId="{85726BF8-F0C3-4EA1-8328-2488A6E5EEC7}" type="presParOf" srcId="{23D41B4E-8E2C-4256-A2EB-D58A27D9B9FE}" destId="{629BD4E5-E0E0-4DF6-AA3C-8319A1938A16}" srcOrd="1" destOrd="0" presId="urn:microsoft.com/office/officeart/2005/8/layout/hierarchy3"/>
    <dgm:cxn modelId="{54483369-B20C-4E66-9E0B-70F5796322C3}" type="presParOf" srcId="{F3638CD9-1D82-4F2A-8F3D-FEB246E2E863}" destId="{0AF2B8C8-4281-414E-824A-0A9A7EB40B48}" srcOrd="1" destOrd="0" presId="urn:microsoft.com/office/officeart/2005/8/layout/hierarchy3"/>
    <dgm:cxn modelId="{03034DB5-DE51-4541-AEE5-DFE634DDC7CF}" type="presParOf" srcId="{0AF2B8C8-4281-414E-824A-0A9A7EB40B48}" destId="{AF194353-151F-4531-9F93-741CE3E4D0F4}" srcOrd="0" destOrd="0" presId="urn:microsoft.com/office/officeart/2005/8/layout/hierarchy3"/>
    <dgm:cxn modelId="{B53BD355-03DE-4E98-8F73-2CEEB24B8D79}" type="presParOf" srcId="{0AF2B8C8-4281-414E-824A-0A9A7EB40B48}" destId="{4CB553CF-7C23-4A30-A793-C557F84E54F3}" srcOrd="1" destOrd="0" presId="urn:microsoft.com/office/officeart/2005/8/layout/hierarchy3"/>
    <dgm:cxn modelId="{BB4E55F8-AA34-438C-945B-A6319912D6C2}" type="presParOf" srcId="{0AF2B8C8-4281-414E-824A-0A9A7EB40B48}" destId="{A210E8B1-A493-4E5D-991C-5B1C30CBF7E8}" srcOrd="2" destOrd="0" presId="urn:microsoft.com/office/officeart/2005/8/layout/hierarchy3"/>
    <dgm:cxn modelId="{B41F9DF7-711B-4910-B0D8-6C34A494D836}" type="presParOf" srcId="{0AF2B8C8-4281-414E-824A-0A9A7EB40B48}" destId="{30847DBC-BE49-47B3-B94A-71024FE2D5DE}"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03A79-84B1-49F2-B4A9-419E670E3454}">
      <dsp:nvSpPr>
        <dsp:cNvPr id="0" name=""/>
        <dsp:cNvSpPr/>
      </dsp:nvSpPr>
      <dsp:spPr>
        <a:xfrm>
          <a:off x="1892497" y="0"/>
          <a:ext cx="1888725" cy="944362"/>
        </a:xfrm>
        <a:prstGeom prst="roundRect">
          <a:avLst>
            <a:gd name="adj" fmla="val 10000"/>
          </a:avLst>
        </a:prstGeom>
        <a:solidFill>
          <a:schemeClr val="accent2"/>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b="1" kern="1200" dirty="0"/>
            <a:t>Ridge Regression</a:t>
          </a:r>
          <a:endParaRPr lang="en-IN" sz="2500" kern="1200" dirty="0"/>
        </a:p>
      </dsp:txBody>
      <dsp:txXfrm>
        <a:off x="1920156" y="27659"/>
        <a:ext cx="1833407" cy="889044"/>
      </dsp:txXfrm>
    </dsp:sp>
    <dsp:sp modelId="{A54F4764-3EEC-4DE5-8DE7-CC5EDF8E1EBD}">
      <dsp:nvSpPr>
        <dsp:cNvPr id="0" name=""/>
        <dsp:cNvSpPr/>
      </dsp:nvSpPr>
      <dsp:spPr>
        <a:xfrm>
          <a:off x="2081369" y="944362"/>
          <a:ext cx="209251" cy="709812"/>
        </a:xfrm>
        <a:custGeom>
          <a:avLst/>
          <a:gdLst/>
          <a:ahLst/>
          <a:cxnLst/>
          <a:rect l="0" t="0" r="0" b="0"/>
          <a:pathLst>
            <a:path>
              <a:moveTo>
                <a:pt x="0" y="0"/>
              </a:moveTo>
              <a:lnTo>
                <a:pt x="0" y="709812"/>
              </a:lnTo>
              <a:lnTo>
                <a:pt x="209251" y="709812"/>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83A7F8EC-3AA1-4F39-9DB9-DEFE5F0404D4}">
      <dsp:nvSpPr>
        <dsp:cNvPr id="0" name=""/>
        <dsp:cNvSpPr/>
      </dsp:nvSpPr>
      <dsp:spPr>
        <a:xfrm>
          <a:off x="2290621" y="1181993"/>
          <a:ext cx="1510980" cy="944362"/>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A slight heteroscedasticity in residual plots </a:t>
          </a:r>
          <a:endParaRPr lang="en-IN" sz="1300" kern="1200" dirty="0"/>
        </a:p>
      </dsp:txBody>
      <dsp:txXfrm>
        <a:off x="2318280" y="1209652"/>
        <a:ext cx="1455662" cy="889044"/>
      </dsp:txXfrm>
    </dsp:sp>
    <dsp:sp modelId="{E462B4E7-565F-41D4-AE11-4C238F10D96D}">
      <dsp:nvSpPr>
        <dsp:cNvPr id="0" name=""/>
        <dsp:cNvSpPr/>
      </dsp:nvSpPr>
      <dsp:spPr>
        <a:xfrm>
          <a:off x="2081369" y="944362"/>
          <a:ext cx="209251" cy="1890265"/>
        </a:xfrm>
        <a:custGeom>
          <a:avLst/>
          <a:gdLst/>
          <a:ahLst/>
          <a:cxnLst/>
          <a:rect l="0" t="0" r="0" b="0"/>
          <a:pathLst>
            <a:path>
              <a:moveTo>
                <a:pt x="0" y="0"/>
              </a:moveTo>
              <a:lnTo>
                <a:pt x="0" y="1890265"/>
              </a:lnTo>
              <a:lnTo>
                <a:pt x="209251" y="189026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F693F204-A23E-4685-B5B0-B0E93EF6C67A}">
      <dsp:nvSpPr>
        <dsp:cNvPr id="0" name=""/>
        <dsp:cNvSpPr/>
      </dsp:nvSpPr>
      <dsp:spPr>
        <a:xfrm>
          <a:off x="2290621" y="2362446"/>
          <a:ext cx="1510980" cy="944362"/>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SzPts val="1400"/>
            <a:buNone/>
          </a:pPr>
          <a:r>
            <a:rPr lang="en-US" sz="1300" b="1" i="1" kern="1200" dirty="0">
              <a:effectLst/>
              <a:latin typeface="Times New Roman" panose="02020603050405020304" pitchFamily="18" charset="0"/>
              <a:ea typeface="Calibri" panose="020F0502020204030204" pitchFamily="34" charset="0"/>
            </a:rPr>
            <a:t>R</a:t>
          </a:r>
          <a:r>
            <a:rPr lang="en-US" sz="1300" b="1" i="1" kern="1200" baseline="30000" dirty="0">
              <a:effectLst/>
              <a:latin typeface="Times New Roman" panose="02020603050405020304" pitchFamily="18" charset="0"/>
              <a:ea typeface="Calibri" panose="020F0502020204030204" pitchFamily="34" charset="0"/>
            </a:rPr>
            <a:t>2</a:t>
          </a:r>
          <a:r>
            <a:rPr lang="en-US" sz="1300" b="1" i="1" kern="1200" baseline="-25000" dirty="0">
              <a:effectLst/>
              <a:latin typeface="Times New Roman" panose="02020603050405020304" pitchFamily="18" charset="0"/>
              <a:ea typeface="Calibri" panose="020F0502020204030204" pitchFamily="34" charset="0"/>
            </a:rPr>
            <a:t>pred</a:t>
          </a:r>
          <a:r>
            <a:rPr lang="en-US" sz="1300" kern="12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300" kern="1200" dirty="0"/>
            <a:t>= 0.8086    </a:t>
          </a:r>
          <a:endParaRPr lang="en-IN" sz="1300" kern="1200" dirty="0"/>
        </a:p>
      </dsp:txBody>
      <dsp:txXfrm>
        <a:off x="2318280" y="2390105"/>
        <a:ext cx="1455662" cy="889044"/>
      </dsp:txXfrm>
    </dsp:sp>
    <dsp:sp modelId="{8D690828-9ECF-43B2-B9F2-8BF849C1D191}">
      <dsp:nvSpPr>
        <dsp:cNvPr id="0" name=""/>
        <dsp:cNvSpPr/>
      </dsp:nvSpPr>
      <dsp:spPr>
        <a:xfrm>
          <a:off x="4273783" y="0"/>
          <a:ext cx="1888725" cy="944362"/>
        </a:xfrm>
        <a:prstGeom prst="roundRect">
          <a:avLst>
            <a:gd name="adj" fmla="val 10000"/>
          </a:avLst>
        </a:prstGeom>
        <a:solidFill>
          <a:schemeClr val="accent2"/>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IN" sz="2500" b="1" kern="1200" dirty="0"/>
            <a:t>PCR</a:t>
          </a:r>
        </a:p>
      </dsp:txBody>
      <dsp:txXfrm>
        <a:off x="4301442" y="27659"/>
        <a:ext cx="1833407" cy="889044"/>
      </dsp:txXfrm>
    </dsp:sp>
    <dsp:sp modelId="{AF194353-151F-4531-9F93-741CE3E4D0F4}">
      <dsp:nvSpPr>
        <dsp:cNvPr id="0" name=""/>
        <dsp:cNvSpPr/>
      </dsp:nvSpPr>
      <dsp:spPr>
        <a:xfrm>
          <a:off x="4462655" y="944362"/>
          <a:ext cx="188872" cy="709812"/>
        </a:xfrm>
        <a:custGeom>
          <a:avLst/>
          <a:gdLst/>
          <a:ahLst/>
          <a:cxnLst/>
          <a:rect l="0" t="0" r="0" b="0"/>
          <a:pathLst>
            <a:path>
              <a:moveTo>
                <a:pt x="0" y="0"/>
              </a:moveTo>
              <a:lnTo>
                <a:pt x="0" y="709812"/>
              </a:lnTo>
              <a:lnTo>
                <a:pt x="188872" y="70981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B553CF-7C23-4A30-A793-C557F84E54F3}">
      <dsp:nvSpPr>
        <dsp:cNvPr id="0" name=""/>
        <dsp:cNvSpPr/>
      </dsp:nvSpPr>
      <dsp:spPr>
        <a:xfrm>
          <a:off x="4651528" y="1181993"/>
          <a:ext cx="1510980" cy="944362"/>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No significant pattern even in the residual plots</a:t>
          </a:r>
          <a:endParaRPr lang="en-IN" sz="1300" kern="1200" dirty="0"/>
        </a:p>
      </dsp:txBody>
      <dsp:txXfrm>
        <a:off x="4679187" y="1209652"/>
        <a:ext cx="1455662" cy="889044"/>
      </dsp:txXfrm>
    </dsp:sp>
    <dsp:sp modelId="{A210E8B1-A493-4E5D-991C-5B1C30CBF7E8}">
      <dsp:nvSpPr>
        <dsp:cNvPr id="0" name=""/>
        <dsp:cNvSpPr/>
      </dsp:nvSpPr>
      <dsp:spPr>
        <a:xfrm>
          <a:off x="4462655" y="944362"/>
          <a:ext cx="188872" cy="1890265"/>
        </a:xfrm>
        <a:custGeom>
          <a:avLst/>
          <a:gdLst/>
          <a:ahLst/>
          <a:cxnLst/>
          <a:rect l="0" t="0" r="0" b="0"/>
          <a:pathLst>
            <a:path>
              <a:moveTo>
                <a:pt x="0" y="0"/>
              </a:moveTo>
              <a:lnTo>
                <a:pt x="0" y="1890265"/>
              </a:lnTo>
              <a:lnTo>
                <a:pt x="188872" y="1890265"/>
              </a:lnTo>
            </a:path>
          </a:pathLst>
        </a:cu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30847DBC-BE49-47B3-B94A-71024FE2D5DE}">
      <dsp:nvSpPr>
        <dsp:cNvPr id="0" name=""/>
        <dsp:cNvSpPr/>
      </dsp:nvSpPr>
      <dsp:spPr>
        <a:xfrm>
          <a:off x="4651528" y="2362446"/>
          <a:ext cx="1510980" cy="944362"/>
        </a:xfrm>
        <a:prstGeom prst="roundRect">
          <a:avLst>
            <a:gd name="adj" fmla="val 10000"/>
          </a:avLst>
        </a:prstGeom>
        <a:solidFill>
          <a:schemeClr val="lt1">
            <a:alpha val="90000"/>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1" i="1" kern="1200" dirty="0">
              <a:effectLst/>
              <a:latin typeface="Times New Roman" panose="02020603050405020304" pitchFamily="18" charset="0"/>
              <a:ea typeface="Calibri" panose="020F0502020204030204" pitchFamily="34" charset="0"/>
            </a:rPr>
            <a:t>R</a:t>
          </a:r>
          <a:r>
            <a:rPr lang="en-US" sz="1300" b="1" i="1" kern="1200" baseline="30000" dirty="0">
              <a:effectLst/>
              <a:latin typeface="Times New Roman" panose="02020603050405020304" pitchFamily="18" charset="0"/>
              <a:ea typeface="Calibri" panose="020F0502020204030204" pitchFamily="34" charset="0"/>
            </a:rPr>
            <a:t>2</a:t>
          </a:r>
          <a:r>
            <a:rPr lang="en-US" sz="1300" b="1" i="1" kern="1200" baseline="-25000" dirty="0">
              <a:effectLst/>
              <a:latin typeface="Times New Roman" panose="02020603050405020304" pitchFamily="18" charset="0"/>
              <a:ea typeface="Calibri" panose="020F0502020204030204" pitchFamily="34" charset="0"/>
            </a:rPr>
            <a:t>pred</a:t>
          </a:r>
          <a:r>
            <a:rPr lang="en-US" sz="1300" b="1" kern="1200" baseline="-25000" dirty="0">
              <a:effectLst/>
              <a:latin typeface="Calibri" panose="020F0502020204030204" pitchFamily="34" charset="0"/>
              <a:ea typeface="Calibri" panose="020F0502020204030204" pitchFamily="34" charset="0"/>
              <a:cs typeface="Mangal" panose="02040503050203030202" pitchFamily="18" charset="0"/>
            </a:rPr>
            <a:t> </a:t>
          </a:r>
          <a:r>
            <a:rPr lang="en-US" sz="1300" kern="1200" dirty="0"/>
            <a:t>= 0.8110</a:t>
          </a:r>
        </a:p>
        <a:p>
          <a:pPr marL="0" lvl="0" indent="0" algn="ctr" defTabSz="577850">
            <a:lnSpc>
              <a:spcPct val="90000"/>
            </a:lnSpc>
            <a:spcBef>
              <a:spcPct val="0"/>
            </a:spcBef>
            <a:spcAft>
              <a:spcPct val="35000"/>
            </a:spcAft>
            <a:buNone/>
          </a:pPr>
          <a:r>
            <a:rPr lang="en-US" sz="1300" kern="1200" dirty="0">
              <a:solidFill>
                <a:schemeClr val="dk1"/>
              </a:solidFill>
            </a:rPr>
            <a:t>slightly better predictive power</a:t>
          </a:r>
          <a:endParaRPr lang="en-IN" sz="1300" kern="1200" dirty="0"/>
        </a:p>
      </dsp:txBody>
      <dsp:txXfrm>
        <a:off x="4679187" y="2390105"/>
        <a:ext cx="1455662" cy="88904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448408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5be1d908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5be1d908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5be1d908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5be1d908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5b030c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5b030c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5b030c55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5b030c5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5b030c55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5b030c55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5b030c556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5b030c556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5b030c556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5b030c556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5b030c556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5b030c55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5b030c556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5b030c556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5b030c556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5b030c556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5aa5b460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5aa5b460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5b030c556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5b030c556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5b030c556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d5b030c556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5b030c556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5b030c556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5b030c556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5b030c556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5b030c556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5b030c55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5b030c556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5b030c556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5b030c556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5b030c556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5b030c556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5b030c556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5b030c556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d5b030c556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5b030c556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5b030c556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5aa5b460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5aa5b460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5b030c556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d5b030c556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d5b030c556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d5b030c556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d5b030c556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d5b030c556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d5b030c556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d5b030c556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5b030c556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5b030c556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d5b030dad2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d5b030dad2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5b030dad2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5b030dad2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5b030dad2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5b030dad2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d5b030c556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d5b030c556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5b030c556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5b030c556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5aa5b460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d5aa5b460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d5b030c556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d5b030c556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5b030c556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5b030c556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d5b030c556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d5b030c556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5b030c556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5b030c556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5b030c556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5b030c556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5b030c556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5b030c556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13554a63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13554a63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5aa5b460b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5aa5b460b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5b030c55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5b030c55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5b030c55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5b030c55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5be1d908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5be1d90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5be1d908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d5be1d908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E8109C-9681-4ABB-94EB-C5A02DCABEC3}"/>
              </a:ext>
            </a:extLst>
          </p:cNvPr>
          <p:cNvSpPr>
            <a:spLocks noGrp="1"/>
          </p:cNvSpPr>
          <p:nvPr>
            <p:ph type="dt" sz="half" idx="10"/>
          </p:nvPr>
        </p:nvSpPr>
        <p:spPr/>
        <p:txBody>
          <a:bodyPr/>
          <a:lstStyle/>
          <a:p>
            <a:fld id="{02F6A2D4-66AD-4BDA-A5D0-35321BAE28E4}" type="datetimeFigureOut">
              <a:rPr lang="en-IN" smtClean="0"/>
              <a:t>07-05-2021</a:t>
            </a:fld>
            <a:endParaRPr lang="en-IN"/>
          </a:p>
        </p:txBody>
      </p:sp>
      <p:sp>
        <p:nvSpPr>
          <p:cNvPr id="3" name="Footer Placeholder 2">
            <a:extLst>
              <a:ext uri="{FF2B5EF4-FFF2-40B4-BE49-F238E27FC236}">
                <a16:creationId xmlns:a16="http://schemas.microsoft.com/office/drawing/2014/main" id="{9034AA84-1F08-485B-97F9-AB9786B4E0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78C7834-ADE5-46E6-AFE3-98599BF4D43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229861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59" r:id="rId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0.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idx="4294967295"/>
          </p:nvPr>
        </p:nvSpPr>
        <p:spPr>
          <a:xfrm>
            <a:off x="2178205" y="369733"/>
            <a:ext cx="5860276" cy="1827212"/>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GB" sz="4000" b="1" dirty="0">
                <a:solidFill>
                  <a:schemeClr val="bg1">
                    <a:lumMod val="50000"/>
                  </a:schemeClr>
                </a:solidFill>
                <a:latin typeface="Calibri" pitchFamily="34" charset="0"/>
                <a:ea typeface="Trebuchet MS"/>
                <a:cs typeface="Calibri" pitchFamily="34" charset="0"/>
                <a:sym typeface="Trebuchet MS"/>
              </a:rPr>
              <a:t>REGRESSION BASED ANALYSIS OF WORLD HAPPINESS REPORT 2021</a:t>
            </a:r>
            <a:endParaRPr sz="4000" b="1" dirty="0">
              <a:solidFill>
                <a:schemeClr val="bg1">
                  <a:lumMod val="50000"/>
                </a:schemeClr>
              </a:solidFill>
              <a:latin typeface="Calibri" pitchFamily="34" charset="0"/>
              <a:cs typeface="Calibri" pitchFamily="34" charset="0"/>
            </a:endParaRPr>
          </a:p>
        </p:txBody>
      </p:sp>
      <p:sp>
        <p:nvSpPr>
          <p:cNvPr id="55" name="Google Shape;55;p13"/>
          <p:cNvSpPr txBox="1">
            <a:spLocks noGrp="1"/>
          </p:cNvSpPr>
          <p:nvPr>
            <p:ph type="subTitle" idx="4294967295"/>
          </p:nvPr>
        </p:nvSpPr>
        <p:spPr>
          <a:xfrm>
            <a:off x="2178205" y="2701849"/>
            <a:ext cx="5860276" cy="1944492"/>
          </a:xfrm>
          <a:prstGeom prst="rect">
            <a:avLst/>
          </a:prstGeom>
        </p:spPr>
        <p:txBody>
          <a:bodyPr spcFirstLastPara="1" wrap="square" lIns="91425" tIns="91425" rIns="91425" bIns="91425" anchor="t" anchorCtr="0">
            <a:noAutofit/>
          </a:bodyPr>
          <a:lstStyle/>
          <a:p>
            <a:pPr marL="0" lvl="0" indent="0" algn="ctr" rtl="0">
              <a:lnSpc>
                <a:spcPct val="95000"/>
              </a:lnSpc>
              <a:spcBef>
                <a:spcPts val="1000"/>
              </a:spcBef>
              <a:spcAft>
                <a:spcPts val="0"/>
              </a:spcAft>
              <a:buClr>
                <a:schemeClr val="dk1"/>
              </a:buClr>
              <a:buSzPts val="275"/>
              <a:buFont typeface="Arial"/>
              <a:buNone/>
            </a:pPr>
            <a:r>
              <a:rPr lang="en-GB" sz="1600" b="1" dirty="0">
                <a:solidFill>
                  <a:schemeClr val="bg1">
                    <a:lumMod val="50000"/>
                  </a:schemeClr>
                </a:solidFill>
                <a:latin typeface="Calibri" pitchFamily="34" charset="0"/>
                <a:ea typeface="Trebuchet MS"/>
                <a:cs typeface="Calibri" pitchFamily="34" charset="0"/>
                <a:sym typeface="Trebuchet MS"/>
              </a:rPr>
              <a:t> SHWETANK SINGH (201422)</a:t>
            </a:r>
          </a:p>
          <a:p>
            <a:pPr marL="0" lvl="0" indent="0" algn="ctr" rtl="0">
              <a:lnSpc>
                <a:spcPct val="95000"/>
              </a:lnSpc>
              <a:spcBef>
                <a:spcPts val="1000"/>
              </a:spcBef>
              <a:spcAft>
                <a:spcPts val="0"/>
              </a:spcAft>
              <a:buClr>
                <a:schemeClr val="dk1"/>
              </a:buClr>
              <a:buSzPts val="275"/>
              <a:buFont typeface="Arial"/>
              <a:buNone/>
            </a:pPr>
            <a:r>
              <a:rPr lang="en-GB" sz="1600" b="1" dirty="0">
                <a:solidFill>
                  <a:schemeClr val="bg1">
                    <a:lumMod val="50000"/>
                  </a:schemeClr>
                </a:solidFill>
                <a:latin typeface="Calibri" pitchFamily="34" charset="0"/>
                <a:ea typeface="Trebuchet MS"/>
                <a:cs typeface="Calibri" pitchFamily="34" charset="0"/>
                <a:sym typeface="Trebuchet MS"/>
              </a:rPr>
              <a:t>NISTHA SHAH (201358)</a:t>
            </a:r>
          </a:p>
          <a:p>
            <a:pPr marL="0" indent="0" algn="ctr">
              <a:lnSpc>
                <a:spcPct val="95000"/>
              </a:lnSpc>
              <a:spcBef>
                <a:spcPts val="1000"/>
              </a:spcBef>
              <a:buClr>
                <a:schemeClr val="dk1"/>
              </a:buClr>
              <a:buSzPts val="275"/>
              <a:buNone/>
            </a:pPr>
            <a:r>
              <a:rPr lang="en-GB" sz="1600" b="1" dirty="0">
                <a:solidFill>
                  <a:schemeClr val="bg1">
                    <a:lumMod val="50000"/>
                  </a:schemeClr>
                </a:solidFill>
                <a:latin typeface="Calibri" pitchFamily="34" charset="0"/>
                <a:ea typeface="Trebuchet MS"/>
                <a:cs typeface="Calibri" pitchFamily="34" charset="0"/>
                <a:sym typeface="Trebuchet MS"/>
              </a:rPr>
              <a:t>AKASH KUMAR SHARMA (201261)</a:t>
            </a:r>
          </a:p>
          <a:p>
            <a:pPr marL="0" lvl="0" indent="0" algn="ctr" rtl="0">
              <a:lnSpc>
                <a:spcPct val="95000"/>
              </a:lnSpc>
              <a:spcBef>
                <a:spcPts val="1000"/>
              </a:spcBef>
              <a:spcAft>
                <a:spcPts val="0"/>
              </a:spcAft>
              <a:buClr>
                <a:schemeClr val="dk1"/>
              </a:buClr>
              <a:buSzPts val="275"/>
              <a:buFont typeface="Arial"/>
              <a:buNone/>
            </a:pPr>
            <a:r>
              <a:rPr lang="en-GB" sz="1600" b="1" dirty="0">
                <a:solidFill>
                  <a:schemeClr val="bg1">
                    <a:lumMod val="50000"/>
                  </a:schemeClr>
                </a:solidFill>
                <a:latin typeface="Calibri" pitchFamily="34" charset="0"/>
                <a:ea typeface="Trebuchet MS"/>
                <a:cs typeface="Calibri" pitchFamily="34" charset="0"/>
                <a:sym typeface="Trebuchet MS"/>
              </a:rPr>
              <a:t>ASHISH KUMAR (201283)</a:t>
            </a:r>
          </a:p>
          <a:p>
            <a:pPr marL="0" lvl="0" indent="0" algn="ctr" rtl="0">
              <a:lnSpc>
                <a:spcPct val="95000"/>
              </a:lnSpc>
              <a:spcBef>
                <a:spcPts val="1000"/>
              </a:spcBef>
              <a:spcAft>
                <a:spcPts val="0"/>
              </a:spcAft>
              <a:buClr>
                <a:schemeClr val="dk1"/>
              </a:buClr>
              <a:buSzPts val="275"/>
              <a:buFont typeface="Arial"/>
              <a:buNone/>
            </a:pPr>
            <a:r>
              <a:rPr lang="en-GB" sz="1600" b="1" dirty="0">
                <a:solidFill>
                  <a:schemeClr val="bg1">
                    <a:lumMod val="50000"/>
                  </a:schemeClr>
                </a:solidFill>
                <a:latin typeface="Calibri" pitchFamily="34" charset="0"/>
                <a:ea typeface="Trebuchet MS"/>
                <a:cs typeface="Calibri" pitchFamily="34" charset="0"/>
                <a:sym typeface="Trebuchet MS"/>
              </a:rPr>
              <a:t>RAHUL KUMAR SINGH (201378)</a:t>
            </a:r>
          </a:p>
          <a:p>
            <a:pPr marL="0" lvl="0" indent="0" algn="ctr" rtl="0">
              <a:lnSpc>
                <a:spcPct val="80000"/>
              </a:lnSpc>
              <a:spcBef>
                <a:spcPts val="0"/>
              </a:spcBef>
              <a:spcAft>
                <a:spcPts val="0"/>
              </a:spcAft>
              <a:buSzPts val="275"/>
              <a:buNone/>
            </a:pPr>
            <a:r>
              <a:rPr lang="en-GB" sz="1350" b="1" dirty="0">
                <a:solidFill>
                  <a:srgbClr val="6AA84F"/>
                </a:solidFill>
                <a:latin typeface="Calibri" pitchFamily="34" charset="0"/>
                <a:ea typeface="Trebuchet MS"/>
                <a:cs typeface="Calibri" pitchFamily="34" charset="0"/>
                <a:sym typeface="Trebuchet MS"/>
              </a:rPr>
              <a:t>                                                                                                  </a:t>
            </a:r>
            <a:endParaRPr sz="1350" b="1" dirty="0">
              <a:solidFill>
                <a:srgbClr val="6AA84F"/>
              </a:solidFill>
              <a:latin typeface="Calibri" pitchFamily="34" charset="0"/>
              <a:ea typeface="Trebuchet MS"/>
              <a:cs typeface="Calibri" pitchFamily="34" charset="0"/>
              <a:sym typeface="Trebuchet MS"/>
            </a:endParaRPr>
          </a:p>
          <a:p>
            <a:pPr marL="0" lvl="0" indent="0" algn="r" rtl="0">
              <a:lnSpc>
                <a:spcPct val="80000"/>
              </a:lnSpc>
              <a:spcBef>
                <a:spcPts val="0"/>
              </a:spcBef>
              <a:spcAft>
                <a:spcPts val="0"/>
              </a:spcAft>
              <a:buSzPts val="275"/>
              <a:buNone/>
            </a:pPr>
            <a:r>
              <a:rPr lang="en-GB" sz="1350" b="1" dirty="0">
                <a:solidFill>
                  <a:srgbClr val="6AA84F"/>
                </a:solidFill>
                <a:latin typeface="Calibri" pitchFamily="34" charset="0"/>
                <a:ea typeface="Trebuchet MS"/>
                <a:cs typeface="Calibri" pitchFamily="34" charset="0"/>
                <a:sym typeface="Trebuchet MS"/>
              </a:rPr>
              <a:t>                                                                                                      </a:t>
            </a:r>
            <a:endParaRPr sz="1600" b="1" dirty="0">
              <a:solidFill>
                <a:srgbClr val="6AA84F"/>
              </a:solidFill>
              <a:latin typeface="Calibri" pitchFamily="34" charset="0"/>
              <a:cs typeface="Calibri" pitchFamily="34" charset="0"/>
            </a:endParaRPr>
          </a:p>
        </p:txBody>
      </p:sp>
      <p:pic>
        <p:nvPicPr>
          <p:cNvPr id="1026" name="Picture 2" descr="Grey Wallpapers: Free HD Download [500+ HQ] | Unsplash">
            <a:extLst>
              <a:ext uri="{FF2B5EF4-FFF2-40B4-BE49-F238E27FC236}">
                <a16:creationId xmlns:a16="http://schemas.microsoft.com/office/drawing/2014/main" id="{46E8F3FC-FCFD-4685-BB55-E0C11E763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17820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DD9866F-D00E-4820-BF95-0A1FE872E962}"/>
              </a:ext>
            </a:extLst>
          </p:cNvPr>
          <p:cNvPicPr>
            <a:picLocks noChangeAspect="1"/>
          </p:cNvPicPr>
          <p:nvPr/>
        </p:nvPicPr>
        <p:blipFill>
          <a:blip r:embed="rId4"/>
          <a:stretch>
            <a:fillRect/>
          </a:stretch>
        </p:blipFill>
        <p:spPr>
          <a:xfrm>
            <a:off x="267630" y="310996"/>
            <a:ext cx="1642946" cy="1642946"/>
          </a:xfrm>
          <a:prstGeom prst="rect">
            <a:avLst/>
          </a:prstGeom>
          <a:effectLst>
            <a:glow rad="101600">
              <a:schemeClr val="accent5">
                <a:satMod val="175000"/>
                <a:alpha val="40000"/>
              </a:schemeClr>
            </a:glow>
          </a:effectLst>
        </p:spPr>
      </p:pic>
      <p:sp>
        <p:nvSpPr>
          <p:cNvPr id="10" name="TextBox 9">
            <a:extLst>
              <a:ext uri="{FF2B5EF4-FFF2-40B4-BE49-F238E27FC236}">
                <a16:creationId xmlns:a16="http://schemas.microsoft.com/office/drawing/2014/main" id="{5198BEEB-E473-4967-9E7C-6CE4D521C9C9}"/>
              </a:ext>
            </a:extLst>
          </p:cNvPr>
          <p:cNvSpPr txBox="1"/>
          <p:nvPr/>
        </p:nvSpPr>
        <p:spPr>
          <a:xfrm>
            <a:off x="180279" y="2150934"/>
            <a:ext cx="1817648" cy="430887"/>
          </a:xfrm>
          <a:prstGeom prst="rect">
            <a:avLst/>
          </a:prstGeom>
          <a:noFill/>
        </p:spPr>
        <p:txBody>
          <a:bodyPr wrap="square" rtlCol="0">
            <a:spAutoFit/>
          </a:bodyPr>
          <a:lstStyle/>
          <a:p>
            <a:pPr algn="ctr"/>
            <a:r>
              <a:rPr lang="en-IN" sz="1100" b="1" dirty="0">
                <a:solidFill>
                  <a:srgbClr val="985847"/>
                </a:solidFill>
              </a:rPr>
              <a:t>INDIAN INSTITUTE OF TECHNOLOGY KANPUR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3" name="Picture 2">
            <a:extLst>
              <a:ext uri="{FF2B5EF4-FFF2-40B4-BE49-F238E27FC236}">
                <a16:creationId xmlns:a16="http://schemas.microsoft.com/office/drawing/2014/main" id="{4B92AAF0-D34C-4EEB-B21E-435FB4124786}"/>
              </a:ext>
            </a:extLst>
          </p:cNvPr>
          <p:cNvPicPr>
            <a:picLocks noChangeAspect="1"/>
          </p:cNvPicPr>
          <p:nvPr/>
        </p:nvPicPr>
        <p:blipFill>
          <a:blip r:embed="rId3"/>
          <a:stretch>
            <a:fillRect/>
          </a:stretch>
        </p:blipFill>
        <p:spPr>
          <a:xfrm>
            <a:off x="527824" y="326912"/>
            <a:ext cx="3624451" cy="2244837"/>
          </a:xfrm>
          <a:prstGeom prst="rect">
            <a:avLst/>
          </a:prstGeom>
        </p:spPr>
      </p:pic>
      <p:pic>
        <p:nvPicPr>
          <p:cNvPr id="5" name="Picture 4">
            <a:extLst>
              <a:ext uri="{FF2B5EF4-FFF2-40B4-BE49-F238E27FC236}">
                <a16:creationId xmlns:a16="http://schemas.microsoft.com/office/drawing/2014/main" id="{F638165A-8339-400D-A38C-3DC6C5B7A8C2}"/>
              </a:ext>
            </a:extLst>
          </p:cNvPr>
          <p:cNvPicPr>
            <a:picLocks noChangeAspect="1"/>
          </p:cNvPicPr>
          <p:nvPr/>
        </p:nvPicPr>
        <p:blipFill>
          <a:blip r:embed="rId4"/>
          <a:stretch>
            <a:fillRect/>
          </a:stretch>
        </p:blipFill>
        <p:spPr>
          <a:xfrm>
            <a:off x="4991727" y="321271"/>
            <a:ext cx="3564975" cy="2250480"/>
          </a:xfrm>
          <a:prstGeom prst="rect">
            <a:avLst/>
          </a:prstGeom>
        </p:spPr>
      </p:pic>
      <p:pic>
        <p:nvPicPr>
          <p:cNvPr id="7" name="Picture 6">
            <a:extLst>
              <a:ext uri="{FF2B5EF4-FFF2-40B4-BE49-F238E27FC236}">
                <a16:creationId xmlns:a16="http://schemas.microsoft.com/office/drawing/2014/main" id="{8EC4A139-44FF-4809-8529-6ACB23676F03}"/>
              </a:ext>
            </a:extLst>
          </p:cNvPr>
          <p:cNvPicPr>
            <a:picLocks noChangeAspect="1"/>
          </p:cNvPicPr>
          <p:nvPr/>
        </p:nvPicPr>
        <p:blipFill>
          <a:blip r:embed="rId5"/>
          <a:stretch>
            <a:fillRect/>
          </a:stretch>
        </p:blipFill>
        <p:spPr>
          <a:xfrm>
            <a:off x="527824" y="2475250"/>
            <a:ext cx="3624450" cy="2244837"/>
          </a:xfrm>
          <a:prstGeom prst="rect">
            <a:avLst/>
          </a:prstGeom>
        </p:spPr>
      </p:pic>
      <p:pic>
        <p:nvPicPr>
          <p:cNvPr id="9" name="Picture 8">
            <a:extLst>
              <a:ext uri="{FF2B5EF4-FFF2-40B4-BE49-F238E27FC236}">
                <a16:creationId xmlns:a16="http://schemas.microsoft.com/office/drawing/2014/main" id="{29339F3A-18D1-4068-84C1-70A7A6FB2BC7}"/>
              </a:ext>
            </a:extLst>
          </p:cNvPr>
          <p:cNvPicPr>
            <a:picLocks noChangeAspect="1"/>
          </p:cNvPicPr>
          <p:nvPr/>
        </p:nvPicPr>
        <p:blipFill>
          <a:blip r:embed="rId6"/>
          <a:stretch>
            <a:fillRect/>
          </a:stretch>
        </p:blipFill>
        <p:spPr>
          <a:xfrm>
            <a:off x="5070102" y="2571750"/>
            <a:ext cx="3575576" cy="2244837"/>
          </a:xfrm>
          <a:prstGeom prst="rect">
            <a:avLst/>
          </a:prstGeom>
        </p:spPr>
      </p:pic>
      <p:sp>
        <p:nvSpPr>
          <p:cNvPr id="10" name="Arrow: Left-Right 9">
            <a:extLst>
              <a:ext uri="{FF2B5EF4-FFF2-40B4-BE49-F238E27FC236}">
                <a16:creationId xmlns:a16="http://schemas.microsoft.com/office/drawing/2014/main" id="{F94F2D7C-610F-4AD9-B5AC-163A78080057}"/>
              </a:ext>
            </a:extLst>
          </p:cNvPr>
          <p:cNvSpPr/>
          <p:nvPr/>
        </p:nvSpPr>
        <p:spPr>
          <a:xfrm>
            <a:off x="4236720" y="1143000"/>
            <a:ext cx="676632" cy="335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Left-Right 10">
            <a:extLst>
              <a:ext uri="{FF2B5EF4-FFF2-40B4-BE49-F238E27FC236}">
                <a16:creationId xmlns:a16="http://schemas.microsoft.com/office/drawing/2014/main" id="{62394183-4267-4312-B424-A44C26D680E6}"/>
              </a:ext>
            </a:extLst>
          </p:cNvPr>
          <p:cNvSpPr/>
          <p:nvPr/>
        </p:nvSpPr>
        <p:spPr>
          <a:xfrm>
            <a:off x="4230648" y="3642360"/>
            <a:ext cx="682703" cy="335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97D2D53-FC08-477F-8362-DAB2FEF8E72E}"/>
              </a:ext>
            </a:extLst>
          </p:cNvPr>
          <p:cNvSpPr txBox="1"/>
          <p:nvPr/>
        </p:nvSpPr>
        <p:spPr>
          <a:xfrm>
            <a:off x="4379952" y="916543"/>
            <a:ext cx="533399" cy="369332"/>
          </a:xfrm>
          <a:prstGeom prst="rect">
            <a:avLst/>
          </a:prstGeom>
          <a:noFill/>
        </p:spPr>
        <p:txBody>
          <a:bodyPr wrap="square" rtlCol="0">
            <a:spAutoFit/>
          </a:bodyPr>
          <a:lstStyle/>
          <a:p>
            <a:r>
              <a:rPr lang="en-IN" dirty="0"/>
              <a:t>X5</a:t>
            </a:r>
          </a:p>
        </p:txBody>
      </p:sp>
      <p:sp>
        <p:nvSpPr>
          <p:cNvPr id="13" name="TextBox 12">
            <a:extLst>
              <a:ext uri="{FF2B5EF4-FFF2-40B4-BE49-F238E27FC236}">
                <a16:creationId xmlns:a16="http://schemas.microsoft.com/office/drawing/2014/main" id="{E15E3F3C-4CEE-45F0-B9FC-BBDFE99ECAEB}"/>
              </a:ext>
            </a:extLst>
          </p:cNvPr>
          <p:cNvSpPr txBox="1"/>
          <p:nvPr/>
        </p:nvSpPr>
        <p:spPr>
          <a:xfrm>
            <a:off x="4358862" y="3405847"/>
            <a:ext cx="421910" cy="369332"/>
          </a:xfrm>
          <a:prstGeom prst="rect">
            <a:avLst/>
          </a:prstGeom>
          <a:noFill/>
        </p:spPr>
        <p:txBody>
          <a:bodyPr wrap="none" rtlCol="0">
            <a:spAutoFit/>
          </a:bodyPr>
          <a:lstStyle/>
          <a:p>
            <a:r>
              <a:rPr lang="en-IN" dirty="0"/>
              <a:t>X6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6" name="Google Shape;156;p26"/>
          <p:cNvSpPr txBox="1">
            <a:spLocks noGrp="1"/>
          </p:cNvSpPr>
          <p:nvPr>
            <p:ph type="body" idx="4294967295"/>
          </p:nvPr>
        </p:nvSpPr>
        <p:spPr>
          <a:xfrm>
            <a:off x="541020" y="1152525"/>
            <a:ext cx="7078980" cy="3416300"/>
          </a:xfrm>
          <a:prstGeom prst="rect">
            <a:avLst/>
          </a:prstGeom>
        </p:spPr>
        <p:txBody>
          <a:bodyPr spcFirstLastPara="1" wrap="square" lIns="91425" tIns="91425" rIns="91425" bIns="91425" anchor="t" anchorCtr="0">
            <a:normAutofit/>
          </a:bodyPr>
          <a:lstStyle/>
          <a:p>
            <a:pPr marL="0" indent="0">
              <a:spcAft>
                <a:spcPts val="1200"/>
              </a:spcAft>
              <a:buNone/>
            </a:pPr>
            <a:endParaRPr lang="en-GB" sz="1800" dirty="0">
              <a:latin typeface="Calibri" panose="020F0502020204030204" pitchFamily="34" charset="0"/>
              <a:cs typeface="Calibri" panose="020F0502020204030204" pitchFamily="34" charset="0"/>
            </a:endParaRPr>
          </a:p>
          <a:p>
            <a:pPr marL="285750" indent="-285750">
              <a:spcAft>
                <a:spcPts val="1200"/>
              </a:spcAft>
              <a:buSzPct val="95000"/>
            </a:pPr>
            <a:r>
              <a:rPr lang="en-GB" sz="1600" dirty="0">
                <a:latin typeface="Calibri" panose="020F0502020204030204" pitchFamily="34" charset="0"/>
                <a:cs typeface="Calibri" panose="020F0502020204030204" pitchFamily="34" charset="0"/>
              </a:rPr>
              <a:t>Skewness of x1 , x2 , x3 , x4, x5 and x6 are respectively -0.3449691, -0.9190126, -0.511535, -0.7396695, 0.9897123, -1.545846.</a:t>
            </a:r>
          </a:p>
          <a:p>
            <a:pPr marL="285750" indent="-285750">
              <a:spcAft>
                <a:spcPts val="1200"/>
              </a:spcAft>
              <a:buSzPct val="95000"/>
            </a:pPr>
            <a:r>
              <a:rPr lang="en-GB" sz="1600" dirty="0">
                <a:latin typeface="Calibri" panose="020F0502020204030204" pitchFamily="34" charset="0"/>
                <a:cs typeface="Calibri" panose="020F0502020204030204" pitchFamily="34" charset="0"/>
              </a:rPr>
              <a:t> We found that the none of the regressors are highly skewed. So we haven’t used any transformation. </a:t>
            </a:r>
            <a:endParaRPr sz="1600" dirty="0">
              <a:latin typeface="Calibri" panose="020F0502020204030204" pitchFamily="34" charset="0"/>
              <a:cs typeface="Calibri" panose="020F0502020204030204" pitchFamily="34" charset="0"/>
            </a:endParaRPr>
          </a:p>
        </p:txBody>
      </p:sp>
      <p:sp>
        <p:nvSpPr>
          <p:cNvPr id="4" name="Google Shape;400;p60">
            <a:extLst>
              <a:ext uri="{FF2B5EF4-FFF2-40B4-BE49-F238E27FC236}">
                <a16:creationId xmlns:a16="http://schemas.microsoft.com/office/drawing/2014/main" id="{BE4E86FD-C9CD-4568-9191-E4EE3E0A86B4}"/>
              </a:ext>
            </a:extLst>
          </p:cNvPr>
          <p:cNvSpPr/>
          <p:nvPr/>
        </p:nvSpPr>
        <p:spPr>
          <a:xfrm>
            <a:off x="311699" y="441810"/>
            <a:ext cx="4632007" cy="60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dirty="0">
                <a:latin typeface="Calibri" panose="020F0502020204030204" pitchFamily="34" charset="0"/>
                <a:cs typeface="Calibri" panose="020F0502020204030204" pitchFamily="34" charset="0"/>
              </a:rPr>
              <a:t>Conclusion About Skewness</a:t>
            </a:r>
            <a:endParaRPr sz="2500" b="1"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p:nvPr/>
        </p:nvSpPr>
        <p:spPr>
          <a:xfrm>
            <a:off x="517161" y="127416"/>
            <a:ext cx="4984107" cy="51716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latin typeface="Calibri" panose="020F0502020204030204" pitchFamily="34" charset="0"/>
                <a:cs typeface="Calibri" panose="020F0502020204030204" pitchFamily="34" charset="0"/>
              </a:rPr>
              <a:t>Observation From Scatter Plot Matrix</a:t>
            </a:r>
            <a:endParaRPr sz="2400" b="1" dirty="0">
              <a:latin typeface="Calibri" panose="020F0502020204030204" pitchFamily="34" charset="0"/>
              <a:cs typeface="Calibri" panose="020F0502020204030204" pitchFamily="34" charset="0"/>
            </a:endParaRPr>
          </a:p>
        </p:txBody>
      </p:sp>
      <p:pic>
        <p:nvPicPr>
          <p:cNvPr id="162" name="Google Shape;162;p27"/>
          <p:cNvPicPr preferRelativeResize="0"/>
          <p:nvPr/>
        </p:nvPicPr>
        <p:blipFill>
          <a:blip r:embed="rId3">
            <a:alphaModFix/>
          </a:blip>
          <a:stretch>
            <a:fillRect/>
          </a:stretch>
        </p:blipFill>
        <p:spPr>
          <a:xfrm>
            <a:off x="517162" y="680392"/>
            <a:ext cx="7905726" cy="4423972"/>
          </a:xfrm>
          <a:prstGeom prst="rect">
            <a:avLst/>
          </a:prstGeom>
          <a:noFill/>
          <a:ln>
            <a:noFill/>
          </a:ln>
        </p:spPr>
      </p:pic>
      <p:sp>
        <p:nvSpPr>
          <p:cNvPr id="163" name="Google Shape;163;p27"/>
          <p:cNvSpPr txBox="1"/>
          <p:nvPr/>
        </p:nvSpPr>
        <p:spPr>
          <a:xfrm>
            <a:off x="3958075" y="-10050"/>
            <a:ext cx="14214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latin typeface="Calibri" panose="020F0502020204030204" pitchFamily="34" charset="0"/>
              <a:cs typeface="Calibri" panose="020F050202020403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body" idx="4294967295"/>
          </p:nvPr>
        </p:nvSpPr>
        <p:spPr>
          <a:xfrm>
            <a:off x="311700" y="1536700"/>
            <a:ext cx="8210000" cy="1474788"/>
          </a:xfrm>
          <a:prstGeom prst="rect">
            <a:avLst/>
          </a:prstGeom>
        </p:spPr>
        <p:txBody>
          <a:bodyPr spcFirstLastPara="1" wrap="square" lIns="91425" tIns="91425" rIns="91425" bIns="91425" anchor="t" anchorCtr="0">
            <a:normAutofit fontScale="85000" lnSpcReduction="10000"/>
          </a:bodyPr>
          <a:lstStyle/>
          <a:p>
            <a:pPr indent="-342900">
              <a:spcBef>
                <a:spcPts val="1200"/>
              </a:spcBef>
              <a:buSzPts val="1800"/>
            </a:pPr>
            <a:r>
              <a:rPr lang="en-GB" sz="1900" dirty="0">
                <a:solidFill>
                  <a:schemeClr val="dk1"/>
                </a:solidFill>
                <a:latin typeface="Calibri" panose="020F0502020204030204" pitchFamily="34" charset="0"/>
                <a:cs typeface="Calibri" panose="020F0502020204030204" pitchFamily="34" charset="0"/>
              </a:rPr>
              <a:t>There is linear relationship between ‘Logged GDP per capita’ (X1) &amp; ‘Social support’ (X2).</a:t>
            </a:r>
          </a:p>
          <a:p>
            <a:pPr marL="114300" lvl="0" indent="0" algn="l" rtl="0">
              <a:spcBef>
                <a:spcPts val="1200"/>
              </a:spcBef>
              <a:spcAft>
                <a:spcPts val="0"/>
              </a:spcAft>
              <a:buSzPts val="1800"/>
              <a:buNone/>
            </a:pPr>
            <a:endParaRPr sz="1900" dirty="0">
              <a:solidFill>
                <a:schemeClr val="dk1"/>
              </a:solidFill>
              <a:latin typeface="Calibri" panose="020F0502020204030204" pitchFamily="34" charset="0"/>
              <a:cs typeface="Calibri" panose="020F0502020204030204" pitchFamily="34" charset="0"/>
            </a:endParaRPr>
          </a:p>
          <a:p>
            <a:pPr indent="-342900">
              <a:spcBef>
                <a:spcPts val="0"/>
              </a:spcBef>
              <a:buSzPts val="1800"/>
            </a:pPr>
            <a:r>
              <a:rPr lang="en-GB" sz="1900" dirty="0">
                <a:solidFill>
                  <a:schemeClr val="dk1"/>
                </a:solidFill>
                <a:latin typeface="Calibri" panose="020F0502020204030204" pitchFamily="34" charset="0"/>
                <a:cs typeface="Calibri" panose="020F0502020204030204" pitchFamily="34" charset="0"/>
              </a:rPr>
              <a:t>There is linear relationship between ‘Logged GDP per capita’ (X1) &amp; ‘Healthy life expectancies’ (X3).</a:t>
            </a:r>
            <a:endParaRPr sz="1900" dirty="0">
              <a:latin typeface="Calibri" panose="020F0502020204030204" pitchFamily="34" charset="0"/>
              <a:cs typeface="Calibri" panose="020F0502020204030204" pitchFamily="34" charset="0"/>
            </a:endParaRPr>
          </a:p>
        </p:txBody>
      </p:sp>
      <p:sp>
        <p:nvSpPr>
          <p:cNvPr id="169" name="Google Shape;169;p28"/>
          <p:cNvSpPr/>
          <p:nvPr/>
        </p:nvSpPr>
        <p:spPr>
          <a:xfrm>
            <a:off x="311700" y="455050"/>
            <a:ext cx="316748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latin typeface="Calibri" panose="020F0502020204030204" pitchFamily="34" charset="0"/>
                <a:cs typeface="Calibri" panose="020F0502020204030204" pitchFamily="34" charset="0"/>
              </a:rPr>
              <a:t>Some Observations</a:t>
            </a:r>
            <a:endParaRPr sz="1000" b="1" dirty="0">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9"/>
          <p:cNvPicPr preferRelativeResize="0"/>
          <p:nvPr/>
        </p:nvPicPr>
        <p:blipFill>
          <a:blip r:embed="rId3">
            <a:alphaModFix/>
          </a:blip>
          <a:stretch>
            <a:fillRect/>
          </a:stretch>
        </p:blipFill>
        <p:spPr>
          <a:xfrm>
            <a:off x="624000" y="993075"/>
            <a:ext cx="4854126" cy="3629875"/>
          </a:xfrm>
          <a:prstGeom prst="rect">
            <a:avLst/>
          </a:prstGeom>
          <a:noFill/>
          <a:ln>
            <a:noFill/>
          </a:ln>
        </p:spPr>
      </p:pic>
      <p:sp>
        <p:nvSpPr>
          <p:cNvPr id="175" name="Google Shape;175;p29"/>
          <p:cNvSpPr/>
          <p:nvPr/>
        </p:nvSpPr>
        <p:spPr>
          <a:xfrm>
            <a:off x="624000" y="161100"/>
            <a:ext cx="3345834" cy="52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a:solidFill>
                  <a:schemeClr val="dk1"/>
                </a:solidFill>
                <a:latin typeface="Calibri" panose="020F0502020204030204" pitchFamily="34" charset="0"/>
                <a:cs typeface="Calibri" panose="020F0502020204030204" pitchFamily="34" charset="0"/>
              </a:rPr>
              <a:t>Checking for Outliers</a:t>
            </a:r>
            <a:endParaRPr sz="1000" b="1">
              <a:latin typeface="Calibri" panose="020F0502020204030204" pitchFamily="34" charset="0"/>
              <a:cs typeface="Calibri" panose="020F0502020204030204" pitchFamily="34" charset="0"/>
            </a:endParaRPr>
          </a:p>
        </p:txBody>
      </p:sp>
      <p:sp>
        <p:nvSpPr>
          <p:cNvPr id="176" name="Google Shape;176;p29"/>
          <p:cNvSpPr txBox="1"/>
          <p:nvPr/>
        </p:nvSpPr>
        <p:spPr>
          <a:xfrm>
            <a:off x="1821900" y="4622950"/>
            <a:ext cx="34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Calibri" panose="020F0502020204030204" pitchFamily="34" charset="0"/>
                <a:cs typeface="Calibri" panose="020F0502020204030204" pitchFamily="34" charset="0"/>
              </a:rPr>
              <a:t>Cooks’s D Bar Plot</a:t>
            </a:r>
            <a:endParaRPr>
              <a:latin typeface="Calibri" panose="020F0502020204030204" pitchFamily="34" charset="0"/>
              <a:cs typeface="Calibri" panose="020F0502020204030204" pitchFamily="34" charset="0"/>
            </a:endParaRPr>
          </a:p>
        </p:txBody>
      </p:sp>
      <p:sp>
        <p:nvSpPr>
          <p:cNvPr id="177" name="Google Shape;177;p29"/>
          <p:cNvSpPr txBox="1"/>
          <p:nvPr/>
        </p:nvSpPr>
        <p:spPr>
          <a:xfrm>
            <a:off x="5478126" y="1727995"/>
            <a:ext cx="3309000" cy="2320605"/>
          </a:xfrm>
          <a:prstGeom prst="rect">
            <a:avLst/>
          </a:prstGeom>
          <a:noFill/>
          <a:ln>
            <a:noFill/>
          </a:ln>
        </p:spPr>
        <p:txBody>
          <a:bodyPr spcFirstLastPara="1" wrap="square" lIns="91425" tIns="91425" rIns="91425" bIns="91425" anchor="t" anchorCtr="0">
            <a:spAutoFit/>
          </a:bodyPr>
          <a:lstStyle/>
          <a:p>
            <a:pPr marL="139700" lvl="0" algn="just" rtl="0">
              <a:lnSpc>
                <a:spcPct val="115000"/>
              </a:lnSpc>
              <a:spcBef>
                <a:spcPts val="1200"/>
              </a:spcBef>
              <a:spcAft>
                <a:spcPts val="0"/>
              </a:spcAft>
              <a:buSzPts val="1400"/>
            </a:pPr>
            <a:r>
              <a:rPr lang="en-GB" sz="1600" dirty="0">
                <a:solidFill>
                  <a:schemeClr val="dk1"/>
                </a:solidFill>
                <a:latin typeface="Calibri" panose="020F0502020204030204" pitchFamily="34" charset="0"/>
                <a:cs typeface="Calibri" panose="020F0502020204030204" pitchFamily="34" charset="0"/>
              </a:rPr>
              <a:t>Cook’s distance, Di, is used in Regression Analysis to find the influential outliers in a set of predictor variables In other words, it’s a way to identify points that negatively affect your regression model.</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p:nvPr/>
        </p:nvSpPr>
        <p:spPr>
          <a:xfrm>
            <a:off x="1799250" y="1487279"/>
            <a:ext cx="5545500" cy="138230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000" b="1" dirty="0">
                <a:solidFill>
                  <a:schemeClr val="dk1"/>
                </a:solidFill>
              </a:rPr>
              <a:t>Checking Normality Assumption</a:t>
            </a:r>
            <a:endParaRPr sz="4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1"/>
          <p:cNvPicPr preferRelativeResize="0"/>
          <p:nvPr/>
        </p:nvPicPr>
        <p:blipFill>
          <a:blip r:embed="rId3">
            <a:alphaModFix/>
          </a:blip>
          <a:stretch>
            <a:fillRect/>
          </a:stretch>
        </p:blipFill>
        <p:spPr>
          <a:xfrm>
            <a:off x="449462" y="899167"/>
            <a:ext cx="4649425" cy="3449809"/>
          </a:xfrm>
          <a:prstGeom prst="rect">
            <a:avLst/>
          </a:prstGeom>
          <a:noFill/>
          <a:ln>
            <a:noFill/>
          </a:ln>
        </p:spPr>
      </p:pic>
      <p:sp>
        <p:nvSpPr>
          <p:cNvPr id="188" name="Google Shape;188;p31"/>
          <p:cNvSpPr/>
          <p:nvPr/>
        </p:nvSpPr>
        <p:spPr>
          <a:xfrm>
            <a:off x="341436" y="326467"/>
            <a:ext cx="1509666"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latin typeface="Calibri" panose="020F0502020204030204" pitchFamily="34" charset="0"/>
                <a:cs typeface="Calibri" panose="020F0502020204030204" pitchFamily="34" charset="0"/>
              </a:rPr>
              <a:t>Q-Q Plot</a:t>
            </a:r>
            <a:endParaRPr sz="1000" b="1" dirty="0">
              <a:latin typeface="Calibri" panose="020F0502020204030204" pitchFamily="34" charset="0"/>
              <a:cs typeface="Calibri" panose="020F0502020204030204" pitchFamily="34" charset="0"/>
            </a:endParaRPr>
          </a:p>
        </p:txBody>
      </p:sp>
      <p:sp>
        <p:nvSpPr>
          <p:cNvPr id="189" name="Google Shape;189;p31"/>
          <p:cNvSpPr txBox="1"/>
          <p:nvPr/>
        </p:nvSpPr>
        <p:spPr>
          <a:xfrm>
            <a:off x="5180675" y="1913650"/>
            <a:ext cx="3631500" cy="2105674"/>
          </a:xfrm>
          <a:prstGeom prst="rect">
            <a:avLst/>
          </a:prstGeom>
          <a:noFill/>
          <a:ln>
            <a:noFill/>
          </a:ln>
        </p:spPr>
        <p:txBody>
          <a:bodyPr spcFirstLastPara="1" wrap="square" lIns="91425" tIns="91425" rIns="91425" bIns="91425" anchor="t" anchorCtr="0">
            <a:spAutoFit/>
          </a:bodyPr>
          <a:lstStyle/>
          <a:p>
            <a:pPr marL="114300" marR="774700" lvl="0" algn="just" rtl="0">
              <a:lnSpc>
                <a:spcPct val="115000"/>
              </a:lnSpc>
              <a:spcBef>
                <a:spcPts val="400"/>
              </a:spcBef>
              <a:spcAft>
                <a:spcPts val="0"/>
              </a:spcAft>
              <a:buClr>
                <a:schemeClr val="dk1"/>
              </a:buClr>
              <a:buSzPts val="1800"/>
            </a:pPr>
            <a:r>
              <a:rPr lang="en-GB" sz="1800" dirty="0">
                <a:solidFill>
                  <a:schemeClr val="dk1"/>
                </a:solidFill>
                <a:latin typeface="Calibri" panose="020F0502020204030204" pitchFamily="34" charset="0"/>
                <a:cs typeface="Calibri" panose="020F0502020204030204" pitchFamily="34" charset="0"/>
              </a:rPr>
              <a:t>Since the data points are approximately lying on the 45˚ diagonal line we can assume normality for Y and ε.</a:t>
            </a:r>
            <a:endParaRPr sz="18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body" idx="4294967295"/>
          </p:nvPr>
        </p:nvSpPr>
        <p:spPr>
          <a:xfrm>
            <a:off x="441960" y="1166813"/>
            <a:ext cx="8079740" cy="3416300"/>
          </a:xfrm>
        </p:spPr>
        <p:txBody>
          <a:bodyPr spcFirstLastPara="1" wrap="square" lIns="91425" tIns="91425" rIns="91425" bIns="91425" anchor="t" anchorCtr="0">
            <a:normAutofit lnSpcReduction="10000"/>
          </a:bodyPr>
          <a:lstStyle/>
          <a:p>
            <a:pPr marL="457200" lvl="0" indent="0" algn="l" rtl="0">
              <a:lnSpc>
                <a:spcPct val="115000"/>
              </a:lnSpc>
              <a:spcBef>
                <a:spcPts val="200"/>
              </a:spcBef>
              <a:spcAft>
                <a:spcPts val="0"/>
              </a:spcAft>
              <a:buClr>
                <a:schemeClr val="dk1"/>
              </a:buClr>
              <a:buSzPts val="1100"/>
              <a:buFont typeface="Arial"/>
              <a:buNone/>
            </a:pPr>
            <a:r>
              <a:rPr lang="en-US" sz="1900" dirty="0">
                <a:solidFill>
                  <a:schemeClr val="dk1"/>
                </a:solidFill>
                <a:latin typeface="Calibri" pitchFamily="34" charset="0"/>
                <a:cs typeface="Calibri" pitchFamily="34" charset="0"/>
              </a:rPr>
              <a:t>H</a:t>
            </a:r>
            <a:r>
              <a:rPr lang="en-US" sz="1900" baseline="-25000" dirty="0">
                <a:solidFill>
                  <a:schemeClr val="dk1"/>
                </a:solidFill>
                <a:latin typeface="Calibri" pitchFamily="34" charset="0"/>
                <a:cs typeface="Calibri" pitchFamily="34" charset="0"/>
              </a:rPr>
              <a:t>0</a:t>
            </a:r>
            <a:r>
              <a:rPr lang="en-US" sz="1900" dirty="0">
                <a:solidFill>
                  <a:schemeClr val="dk1"/>
                </a:solidFill>
                <a:latin typeface="Calibri" pitchFamily="34" charset="0"/>
                <a:cs typeface="Calibri" pitchFamily="34" charset="0"/>
              </a:rPr>
              <a:t>: Errors are normally distributed</a:t>
            </a:r>
          </a:p>
          <a:p>
            <a:pPr marL="457200" lvl="0" indent="0" algn="l" rtl="0">
              <a:lnSpc>
                <a:spcPct val="115000"/>
              </a:lnSpc>
              <a:spcBef>
                <a:spcPts val="200"/>
              </a:spcBef>
              <a:spcAft>
                <a:spcPts val="0"/>
              </a:spcAft>
              <a:buClr>
                <a:schemeClr val="dk1"/>
              </a:buClr>
              <a:buSzPts val="1100"/>
              <a:buFont typeface="Arial"/>
              <a:buNone/>
            </a:pPr>
            <a:r>
              <a:rPr lang="en-US" sz="1900" dirty="0">
                <a:solidFill>
                  <a:schemeClr val="dk1"/>
                </a:solidFill>
                <a:latin typeface="Calibri" pitchFamily="34" charset="0"/>
                <a:cs typeface="Calibri" pitchFamily="34" charset="0"/>
              </a:rPr>
              <a:t>          Against</a:t>
            </a:r>
          </a:p>
          <a:p>
            <a:pPr marL="0" lvl="0" indent="0" algn="l" rtl="0">
              <a:lnSpc>
                <a:spcPct val="115000"/>
              </a:lnSpc>
              <a:spcBef>
                <a:spcPts val="200"/>
              </a:spcBef>
              <a:spcAft>
                <a:spcPts val="0"/>
              </a:spcAft>
              <a:buClr>
                <a:schemeClr val="dk1"/>
              </a:buClr>
              <a:buSzPts val="1100"/>
              <a:buFont typeface="Arial"/>
              <a:buNone/>
            </a:pPr>
            <a:r>
              <a:rPr lang="en-US" sz="1900" dirty="0">
                <a:solidFill>
                  <a:schemeClr val="dk1"/>
                </a:solidFill>
                <a:latin typeface="Calibri" pitchFamily="34" charset="0"/>
                <a:cs typeface="Calibri" pitchFamily="34" charset="0"/>
              </a:rPr>
              <a:t>         H</a:t>
            </a:r>
            <a:r>
              <a:rPr lang="en-US" sz="1900" baseline="-25000" dirty="0">
                <a:solidFill>
                  <a:schemeClr val="dk1"/>
                </a:solidFill>
                <a:latin typeface="Calibri" pitchFamily="34" charset="0"/>
                <a:cs typeface="Calibri" pitchFamily="34" charset="0"/>
              </a:rPr>
              <a:t>1</a:t>
            </a:r>
            <a:r>
              <a:rPr lang="en-US" sz="1900" dirty="0">
                <a:solidFill>
                  <a:schemeClr val="dk1"/>
                </a:solidFill>
                <a:latin typeface="Calibri" pitchFamily="34" charset="0"/>
                <a:cs typeface="Calibri" pitchFamily="34" charset="0"/>
              </a:rPr>
              <a:t>: H</a:t>
            </a:r>
            <a:r>
              <a:rPr lang="en-US" sz="1900" baseline="-25000" dirty="0">
                <a:solidFill>
                  <a:schemeClr val="dk1"/>
                </a:solidFill>
                <a:latin typeface="Calibri" pitchFamily="34" charset="0"/>
                <a:cs typeface="Calibri" pitchFamily="34" charset="0"/>
              </a:rPr>
              <a:t>0 </a:t>
            </a:r>
            <a:r>
              <a:rPr lang="en-US" sz="1900" dirty="0">
                <a:solidFill>
                  <a:schemeClr val="dk1"/>
                </a:solidFill>
                <a:latin typeface="Calibri" pitchFamily="34" charset="0"/>
                <a:cs typeface="Calibri" pitchFamily="34" charset="0"/>
              </a:rPr>
              <a:t>is not true</a:t>
            </a:r>
          </a:p>
          <a:p>
            <a:pPr marL="914400" lvl="0" indent="-342900" algn="l" rtl="0">
              <a:lnSpc>
                <a:spcPct val="115000"/>
              </a:lnSpc>
              <a:spcBef>
                <a:spcPts val="1200"/>
              </a:spcBef>
              <a:spcAft>
                <a:spcPts val="0"/>
              </a:spcAft>
              <a:buClr>
                <a:schemeClr val="dk1"/>
              </a:buClr>
              <a:buSzPts val="1800"/>
              <a:buChar char="●"/>
            </a:pPr>
            <a:endParaRPr lang="en-US" sz="1900" dirty="0">
              <a:solidFill>
                <a:schemeClr val="dk1"/>
              </a:solidFill>
              <a:latin typeface="Calibri" pitchFamily="34" charset="0"/>
              <a:cs typeface="Calibri" pitchFamily="34" charset="0"/>
            </a:endParaRPr>
          </a:p>
          <a:p>
            <a:pPr marL="914400" indent="-342900">
              <a:lnSpc>
                <a:spcPct val="115000"/>
              </a:lnSpc>
              <a:spcBef>
                <a:spcPts val="1200"/>
              </a:spcBef>
              <a:buSzPts val="1800"/>
            </a:pPr>
            <a:r>
              <a:rPr lang="en-US" sz="1900" dirty="0">
                <a:solidFill>
                  <a:schemeClr val="dk1"/>
                </a:solidFill>
                <a:latin typeface="Calibri" pitchFamily="34" charset="0"/>
                <a:cs typeface="Calibri" pitchFamily="34" charset="0"/>
              </a:rPr>
              <a:t>Test statistic </a:t>
            </a:r>
            <a:r>
              <a:rPr lang="en-US" sz="1900" b="1" dirty="0">
                <a:solidFill>
                  <a:schemeClr val="dk1"/>
                </a:solidFill>
                <a:latin typeface="Calibri" pitchFamily="34" charset="0"/>
                <a:cs typeface="Calibri" pitchFamily="34" charset="0"/>
              </a:rPr>
              <a:t>W= 0.98465</a:t>
            </a:r>
          </a:p>
          <a:p>
            <a:pPr marL="914400" indent="-342900">
              <a:lnSpc>
                <a:spcPct val="115000"/>
              </a:lnSpc>
              <a:spcBef>
                <a:spcPts val="0"/>
              </a:spcBef>
              <a:buSzPts val="1800"/>
            </a:pPr>
            <a:r>
              <a:rPr lang="en-US" sz="1900" b="1" dirty="0">
                <a:solidFill>
                  <a:schemeClr val="dk1"/>
                </a:solidFill>
                <a:latin typeface="Calibri" pitchFamily="34" charset="0"/>
                <a:cs typeface="Calibri" pitchFamily="34" charset="0"/>
              </a:rPr>
              <a:t>p-value= 0.1315</a:t>
            </a:r>
            <a:r>
              <a:rPr lang="en-US" sz="1900" dirty="0">
                <a:solidFill>
                  <a:schemeClr val="dk1"/>
                </a:solidFill>
                <a:latin typeface="Calibri" pitchFamily="34" charset="0"/>
                <a:cs typeface="Calibri" pitchFamily="34" charset="0"/>
              </a:rPr>
              <a:t>&gt;0.05(α)</a:t>
            </a:r>
          </a:p>
          <a:p>
            <a:pPr marL="914400" indent="-342900">
              <a:lnSpc>
                <a:spcPct val="115000"/>
              </a:lnSpc>
              <a:spcBef>
                <a:spcPts val="0"/>
              </a:spcBef>
              <a:buSzPts val="1800"/>
            </a:pPr>
            <a:r>
              <a:rPr lang="en-US" sz="1900" dirty="0">
                <a:solidFill>
                  <a:schemeClr val="dk1"/>
                </a:solidFill>
                <a:latin typeface="Calibri" pitchFamily="34" charset="0"/>
                <a:cs typeface="Calibri" pitchFamily="34" charset="0"/>
              </a:rPr>
              <a:t>Since, the null hypothesis (H</a:t>
            </a:r>
            <a:r>
              <a:rPr lang="en-US" sz="1900" baseline="-25000" dirty="0">
                <a:solidFill>
                  <a:schemeClr val="dk1"/>
                </a:solidFill>
                <a:latin typeface="Calibri" pitchFamily="34" charset="0"/>
                <a:cs typeface="Calibri" pitchFamily="34" charset="0"/>
              </a:rPr>
              <a:t>0</a:t>
            </a:r>
            <a:r>
              <a:rPr lang="en-US" sz="1900" dirty="0">
                <a:solidFill>
                  <a:schemeClr val="dk1"/>
                </a:solidFill>
                <a:latin typeface="Calibri" pitchFamily="34" charset="0"/>
                <a:cs typeface="Calibri" pitchFamily="34" charset="0"/>
              </a:rPr>
              <a:t>) is accepted at 5% level of significance, we can confirm that Y and hence the errors follow a normal distribution.</a:t>
            </a:r>
          </a:p>
          <a:p>
            <a:pPr marL="114300" lvl="0" indent="0">
              <a:buNone/>
            </a:pPr>
            <a:endParaRPr lang="en-IN" dirty="0">
              <a:latin typeface="Calibri" pitchFamily="34" charset="0"/>
              <a:cs typeface="Calibri" pitchFamily="34" charset="0"/>
            </a:endParaRPr>
          </a:p>
          <a:p>
            <a:pPr lvl="0"/>
            <a:endParaRPr lang="en-IN" dirty="0">
              <a:latin typeface="Calibri" pitchFamily="34" charset="0"/>
              <a:cs typeface="Calibri" pitchFamily="34" charset="0"/>
            </a:endParaRPr>
          </a:p>
        </p:txBody>
      </p:sp>
      <p:sp>
        <p:nvSpPr>
          <p:cNvPr id="195" name="Google Shape;195;p32"/>
          <p:cNvSpPr/>
          <p:nvPr/>
        </p:nvSpPr>
        <p:spPr>
          <a:xfrm>
            <a:off x="368939" y="433740"/>
            <a:ext cx="3244055"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800" b="1" dirty="0">
                <a:solidFill>
                  <a:schemeClr val="dk1"/>
                </a:solidFill>
              </a:rPr>
              <a:t>Shapiro-Wilk test</a:t>
            </a:r>
            <a:endParaRPr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5000"/>
              <a:buFont typeface="Arial"/>
              <a:buNone/>
            </a:pPr>
            <a:endParaRPr sz="2000" b="1" dirty="0"/>
          </a:p>
          <a:p>
            <a:pPr marL="0" lvl="0" indent="0" algn="l" rtl="0">
              <a:spcBef>
                <a:spcPts val="1200"/>
              </a:spcBef>
              <a:spcAft>
                <a:spcPts val="0"/>
              </a:spcAft>
              <a:buNone/>
            </a:pPr>
            <a:endParaRPr dirty="0"/>
          </a:p>
        </p:txBody>
      </p:sp>
      <p:sp>
        <p:nvSpPr>
          <p:cNvPr id="202" name="Google Shape;202;p33"/>
          <p:cNvSpPr txBox="1">
            <a:spLocks noGrp="1"/>
          </p:cNvSpPr>
          <p:nvPr>
            <p:ph type="body" idx="4294967295"/>
          </p:nvPr>
        </p:nvSpPr>
        <p:spPr>
          <a:xfrm>
            <a:off x="1897409" y="4657182"/>
            <a:ext cx="2203450" cy="573088"/>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GB" b="1" dirty="0">
                <a:solidFill>
                  <a:schemeClr val="dk1"/>
                </a:solidFill>
              </a:rPr>
              <a:t>Correlation Matrix</a:t>
            </a:r>
            <a:endParaRPr b="1" dirty="0">
              <a:solidFill>
                <a:schemeClr val="dk1"/>
              </a:solidFill>
            </a:endParaRPr>
          </a:p>
        </p:txBody>
      </p:sp>
      <p:pic>
        <p:nvPicPr>
          <p:cNvPr id="203" name="Google Shape;203;p33"/>
          <p:cNvPicPr preferRelativeResize="0"/>
          <p:nvPr/>
        </p:nvPicPr>
        <p:blipFill>
          <a:blip r:embed="rId3">
            <a:alphaModFix/>
          </a:blip>
          <a:stretch>
            <a:fillRect/>
          </a:stretch>
        </p:blipFill>
        <p:spPr>
          <a:xfrm>
            <a:off x="421926" y="1017200"/>
            <a:ext cx="5154416" cy="3309473"/>
          </a:xfrm>
          <a:prstGeom prst="rect">
            <a:avLst/>
          </a:prstGeom>
          <a:noFill/>
          <a:ln>
            <a:noFill/>
          </a:ln>
        </p:spPr>
      </p:pic>
      <p:sp>
        <p:nvSpPr>
          <p:cNvPr id="204" name="Google Shape;204;p33"/>
          <p:cNvSpPr/>
          <p:nvPr/>
        </p:nvSpPr>
        <p:spPr>
          <a:xfrm>
            <a:off x="421925" y="284813"/>
            <a:ext cx="2574036"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rPr>
              <a:t>Multicollinearity</a:t>
            </a:r>
            <a:endParaRPr dirty="0"/>
          </a:p>
        </p:txBody>
      </p:sp>
      <p:sp>
        <p:nvSpPr>
          <p:cNvPr id="205" name="Google Shape;205;p33"/>
          <p:cNvSpPr txBox="1"/>
          <p:nvPr/>
        </p:nvSpPr>
        <p:spPr>
          <a:xfrm>
            <a:off x="5713500" y="1374125"/>
            <a:ext cx="3118800" cy="231444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dirty="0">
              <a:latin typeface="Calibri" pitchFamily="34" charset="0"/>
              <a:cs typeface="Calibri" pitchFamily="34" charset="0"/>
            </a:endParaRPr>
          </a:p>
          <a:p>
            <a:pPr marL="127000" lvl="0" rtl="0">
              <a:lnSpc>
                <a:spcPct val="115000"/>
              </a:lnSpc>
              <a:spcBef>
                <a:spcPts val="1200"/>
              </a:spcBef>
              <a:spcAft>
                <a:spcPts val="0"/>
              </a:spcAft>
              <a:buClr>
                <a:schemeClr val="dk1"/>
              </a:buClr>
              <a:buSzPts val="1600"/>
            </a:pPr>
            <a:r>
              <a:rPr lang="en-GB" sz="1600" dirty="0">
                <a:solidFill>
                  <a:schemeClr val="dk1"/>
                </a:solidFill>
                <a:latin typeface="Calibri" pitchFamily="34" charset="0"/>
                <a:cs typeface="Calibri" pitchFamily="34" charset="0"/>
              </a:rPr>
              <a:t>This matrix tells that there are regressors that are linearly related to each other. Hence gives an indication that there is multicollinearity present in some group of variables.</a:t>
            </a:r>
            <a:endParaRPr dirty="0">
              <a:latin typeface="Calibri" pitchFamily="34" charset="0"/>
              <a:cs typeface="Calibri"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a:spLocks noGrp="1"/>
          </p:cNvSpPr>
          <p:nvPr>
            <p:ph type="body" idx="4294967295"/>
          </p:nvPr>
        </p:nvSpPr>
        <p:spPr>
          <a:xfrm>
            <a:off x="462100" y="1095375"/>
            <a:ext cx="8059600" cy="568325"/>
          </a:xfrm>
          <a:prstGeom prst="rect">
            <a:avLst/>
          </a:prstGeom>
        </p:spPr>
        <p:txBody>
          <a:bodyPr spcFirstLastPara="1" wrap="square" lIns="91425" tIns="91425" rIns="91425" bIns="91425" anchor="t" anchorCtr="0">
            <a:noAutofit/>
          </a:bodyPr>
          <a:lstStyle/>
          <a:p>
            <a:pPr marL="139700" lvl="0" indent="0" algn="l" rtl="0">
              <a:lnSpc>
                <a:spcPct val="87000"/>
              </a:lnSpc>
              <a:spcBef>
                <a:spcPts val="0"/>
              </a:spcBef>
              <a:spcAft>
                <a:spcPts val="0"/>
              </a:spcAft>
              <a:buClr>
                <a:schemeClr val="dk1"/>
              </a:buClr>
              <a:buSzPts val="1400"/>
              <a:buNone/>
            </a:pPr>
            <a:r>
              <a:rPr lang="en-GB" sz="1800" dirty="0">
                <a:solidFill>
                  <a:schemeClr val="dk1"/>
                </a:solidFill>
              </a:rPr>
              <a:t>This method is used to identify regressors that are involved in multicollinearity.</a:t>
            </a:r>
            <a:endParaRPr sz="1800" dirty="0">
              <a:solidFill>
                <a:schemeClr val="dk1"/>
              </a:solidFill>
            </a:endParaRPr>
          </a:p>
          <a:p>
            <a:pPr marL="0" lvl="0" indent="0" algn="l" rtl="0">
              <a:lnSpc>
                <a:spcPct val="95000"/>
              </a:lnSpc>
              <a:spcBef>
                <a:spcPts val="1200"/>
              </a:spcBef>
              <a:spcAft>
                <a:spcPts val="0"/>
              </a:spcAft>
              <a:buSzPts val="275"/>
              <a:buNone/>
            </a:pPr>
            <a:endParaRPr sz="1400" dirty="0">
              <a:solidFill>
                <a:schemeClr val="dk1"/>
              </a:solidFill>
            </a:endParaRPr>
          </a:p>
          <a:p>
            <a:pPr marL="457200" lvl="0" indent="0" algn="l" rtl="0">
              <a:lnSpc>
                <a:spcPct val="87000"/>
              </a:lnSpc>
              <a:spcBef>
                <a:spcPts val="1200"/>
              </a:spcBef>
              <a:spcAft>
                <a:spcPts val="0"/>
              </a:spcAft>
              <a:buSzPts val="275"/>
              <a:buNone/>
            </a:pPr>
            <a:endParaRPr sz="1400" dirty="0">
              <a:solidFill>
                <a:schemeClr val="dk1"/>
              </a:solidFill>
            </a:endParaRPr>
          </a:p>
          <a:p>
            <a:pPr marL="457200" lvl="0" indent="0" algn="l" rtl="0">
              <a:lnSpc>
                <a:spcPct val="95000"/>
              </a:lnSpc>
              <a:spcBef>
                <a:spcPts val="800"/>
              </a:spcBef>
              <a:spcAft>
                <a:spcPts val="1200"/>
              </a:spcAft>
              <a:buSzPts val="275"/>
              <a:buNone/>
            </a:pPr>
            <a:endParaRPr sz="1450" dirty="0"/>
          </a:p>
        </p:txBody>
      </p:sp>
      <p:sp>
        <p:nvSpPr>
          <p:cNvPr id="212" name="Google Shape;212;p34"/>
          <p:cNvSpPr/>
          <p:nvPr/>
        </p:nvSpPr>
        <p:spPr>
          <a:xfrm>
            <a:off x="462099" y="445025"/>
            <a:ext cx="5678505" cy="49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rPr>
              <a:t>Variance Inflation Factor(VIF) Method</a:t>
            </a:r>
            <a:endParaRPr sz="1800" dirty="0"/>
          </a:p>
        </p:txBody>
      </p:sp>
      <p:sp>
        <p:nvSpPr>
          <p:cNvPr id="213" name="Google Shape;213;p34"/>
          <p:cNvSpPr txBox="1"/>
          <p:nvPr/>
        </p:nvSpPr>
        <p:spPr>
          <a:xfrm>
            <a:off x="5540100" y="1602425"/>
            <a:ext cx="2677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a:t>Some Observation:</a:t>
            </a:r>
            <a:endParaRPr sz="1700" b="1"/>
          </a:p>
        </p:txBody>
      </p:sp>
      <p:sp>
        <p:nvSpPr>
          <p:cNvPr id="214" name="Google Shape;214;p34"/>
          <p:cNvSpPr txBox="1"/>
          <p:nvPr/>
        </p:nvSpPr>
        <p:spPr>
          <a:xfrm>
            <a:off x="5540100" y="1928925"/>
            <a:ext cx="3358800" cy="304080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sz="1600" dirty="0">
                <a:solidFill>
                  <a:schemeClr val="dk1"/>
                </a:solidFill>
                <a:latin typeface="Calibri" pitchFamily="34" charset="0"/>
                <a:cs typeface="Calibri" pitchFamily="34" charset="0"/>
              </a:rPr>
              <a:t>VIF value greater than 5 indicate multicollinearity and large value of multicollinearity leads to poor estimates of regression coefficient.</a:t>
            </a:r>
            <a:endParaRPr sz="1600" dirty="0">
              <a:solidFill>
                <a:schemeClr val="dk1"/>
              </a:solidFill>
              <a:latin typeface="Calibri" pitchFamily="34" charset="0"/>
              <a:cs typeface="Calibri" pitchFamily="34" charset="0"/>
            </a:endParaRPr>
          </a:p>
          <a:p>
            <a:pPr marL="0" lvl="0" indent="0" algn="l" rtl="0">
              <a:lnSpc>
                <a:spcPct val="115000"/>
              </a:lnSpc>
              <a:spcBef>
                <a:spcPts val="1200"/>
              </a:spcBef>
              <a:spcAft>
                <a:spcPts val="1200"/>
              </a:spcAft>
              <a:buClr>
                <a:schemeClr val="dk1"/>
              </a:buClr>
              <a:buSzPts val="1100"/>
              <a:buFont typeface="Arial"/>
              <a:buNone/>
            </a:pPr>
            <a:r>
              <a:rPr lang="en-GB" sz="1600" dirty="0">
                <a:solidFill>
                  <a:schemeClr val="dk1"/>
                </a:solidFill>
                <a:latin typeface="Calibri" pitchFamily="34" charset="0"/>
                <a:cs typeface="Calibri" pitchFamily="34" charset="0"/>
              </a:rPr>
              <a:t>Here we saw that, VIF corresponding to regressors ‘logged GDP’ (X1</a:t>
            </a:r>
            <a:r>
              <a:rPr lang="en-GB" sz="1600" i="1" dirty="0">
                <a:solidFill>
                  <a:schemeClr val="dk1"/>
                </a:solidFill>
                <a:latin typeface="Calibri" pitchFamily="34" charset="0"/>
                <a:cs typeface="Calibri" pitchFamily="34" charset="0"/>
              </a:rPr>
              <a:t> </a:t>
            </a:r>
            <a:r>
              <a:rPr lang="en-GB" sz="1600" dirty="0">
                <a:solidFill>
                  <a:schemeClr val="dk1"/>
                </a:solidFill>
                <a:latin typeface="Calibri" pitchFamily="34" charset="0"/>
                <a:cs typeface="Calibri" pitchFamily="34" charset="0"/>
              </a:rPr>
              <a:t>) is greater than 5 which indicates that this variable is involved in multicollinearity.</a:t>
            </a:r>
            <a:endParaRPr sz="1600" dirty="0">
              <a:solidFill>
                <a:schemeClr val="dk1"/>
              </a:solidFill>
              <a:latin typeface="Calibri" pitchFamily="34" charset="0"/>
              <a:cs typeface="Calibri" pitchFamily="34" charset="0"/>
            </a:endParaRPr>
          </a:p>
        </p:txBody>
      </p:sp>
      <p:graphicFrame>
        <p:nvGraphicFramePr>
          <p:cNvPr id="2" name="Table 2">
            <a:extLst>
              <a:ext uri="{FF2B5EF4-FFF2-40B4-BE49-F238E27FC236}">
                <a16:creationId xmlns:a16="http://schemas.microsoft.com/office/drawing/2014/main" id="{D74CD745-D35C-45C5-964D-65E583ECECBB}"/>
              </a:ext>
            </a:extLst>
          </p:cNvPr>
          <p:cNvGraphicFramePr>
            <a:graphicFrameLocks noGrp="1"/>
          </p:cNvGraphicFramePr>
          <p:nvPr/>
        </p:nvGraphicFramePr>
        <p:xfrm>
          <a:off x="547141" y="1815751"/>
          <a:ext cx="4796852" cy="3071040"/>
        </p:xfrm>
        <a:graphic>
          <a:graphicData uri="http://schemas.openxmlformats.org/drawingml/2006/table">
            <a:tbl>
              <a:tblPr firstRow="1" bandRow="1"/>
              <a:tblGrid>
                <a:gridCol w="2398426">
                  <a:extLst>
                    <a:ext uri="{9D8B030D-6E8A-4147-A177-3AD203B41FA5}">
                      <a16:colId xmlns:a16="http://schemas.microsoft.com/office/drawing/2014/main" val="900229245"/>
                    </a:ext>
                  </a:extLst>
                </a:gridCol>
                <a:gridCol w="2398426">
                  <a:extLst>
                    <a:ext uri="{9D8B030D-6E8A-4147-A177-3AD203B41FA5}">
                      <a16:colId xmlns:a16="http://schemas.microsoft.com/office/drawing/2014/main" val="466440268"/>
                    </a:ext>
                  </a:extLst>
                </a:gridCol>
              </a:tblGrid>
              <a:tr h="438720">
                <a:tc>
                  <a:txBody>
                    <a:bodyPr/>
                    <a:lstStyle/>
                    <a:p>
                      <a:pPr marL="0" lvl="0" indent="0" algn="l" rtl="0">
                        <a:spcBef>
                          <a:spcPts val="0"/>
                        </a:spcBef>
                        <a:spcAft>
                          <a:spcPts val="0"/>
                        </a:spcAft>
                        <a:buNone/>
                      </a:pPr>
                      <a:r>
                        <a:rPr lang="en-GB" sz="1400" b="1" dirty="0"/>
                        <a:t>Variable</a:t>
                      </a:r>
                      <a:endParaRPr sz="1400" b="1" dirty="0"/>
                    </a:p>
                  </a:txBody>
                  <a:tcPr marL="91425" marR="91425" marT="91425" marB="91425"/>
                </a:tc>
                <a:tc>
                  <a:txBody>
                    <a:bodyPr/>
                    <a:lstStyle/>
                    <a:p>
                      <a:pPr marL="0" lvl="0" indent="0" algn="l" rtl="0">
                        <a:spcBef>
                          <a:spcPts val="0"/>
                        </a:spcBef>
                        <a:spcAft>
                          <a:spcPts val="0"/>
                        </a:spcAft>
                        <a:buNone/>
                      </a:pPr>
                      <a:r>
                        <a:rPr lang="en-GB" sz="1400" b="1" dirty="0"/>
                        <a:t>VIF</a:t>
                      </a:r>
                      <a:endParaRPr sz="1400" b="1" dirty="0"/>
                    </a:p>
                  </a:txBody>
                  <a:tcPr marL="91425" marR="91425" marT="91425" marB="91425"/>
                </a:tc>
                <a:extLst>
                  <a:ext uri="{0D108BD9-81ED-4DB2-BD59-A6C34878D82A}">
                    <a16:rowId xmlns:a16="http://schemas.microsoft.com/office/drawing/2014/main" val="2663879937"/>
                  </a:ext>
                </a:extLst>
              </a:tr>
              <a:tr h="438720">
                <a:tc>
                  <a:txBody>
                    <a:bodyPr/>
                    <a:lstStyle/>
                    <a:p>
                      <a:pPr marL="0" lvl="0" indent="0" algn="l" rtl="0">
                        <a:spcBef>
                          <a:spcPts val="0"/>
                        </a:spcBef>
                        <a:spcAft>
                          <a:spcPts val="0"/>
                        </a:spcAft>
                        <a:buNone/>
                      </a:pPr>
                      <a:r>
                        <a:rPr lang="en-GB" sz="1400" b="0" dirty="0"/>
                        <a:t>X1 </a:t>
                      </a:r>
                      <a:endParaRPr sz="1400" b="0" dirty="0"/>
                    </a:p>
                  </a:txBody>
                  <a:tcPr marL="91425" marR="91425" marT="91425" marB="91425"/>
                </a:tc>
                <a:tc>
                  <a:txBody>
                    <a:bodyPr/>
                    <a:lstStyle/>
                    <a:p>
                      <a:pPr marL="0" lvl="0" indent="0" algn="l" rtl="0">
                        <a:lnSpc>
                          <a:spcPct val="115000"/>
                        </a:lnSpc>
                        <a:spcBef>
                          <a:spcPts val="0"/>
                        </a:spcBef>
                        <a:spcAft>
                          <a:spcPts val="0"/>
                        </a:spcAft>
                        <a:buNone/>
                      </a:pPr>
                      <a:r>
                        <a:rPr lang="en-GB" sz="1400" b="0" dirty="0"/>
                        <a:t>5.104890 	</a:t>
                      </a:r>
                      <a:endParaRPr sz="1400" b="0" dirty="0"/>
                    </a:p>
                  </a:txBody>
                  <a:tcPr marL="68575" marR="68575" marT="91425" marB="91425"/>
                </a:tc>
                <a:extLst>
                  <a:ext uri="{0D108BD9-81ED-4DB2-BD59-A6C34878D82A}">
                    <a16:rowId xmlns:a16="http://schemas.microsoft.com/office/drawing/2014/main" val="2165043261"/>
                  </a:ext>
                </a:extLst>
              </a:tr>
              <a:tr h="438720">
                <a:tc>
                  <a:txBody>
                    <a:bodyPr/>
                    <a:lstStyle/>
                    <a:p>
                      <a:pPr marL="0" lvl="0" indent="0" algn="l" rtl="0">
                        <a:spcBef>
                          <a:spcPts val="0"/>
                        </a:spcBef>
                        <a:spcAft>
                          <a:spcPts val="0"/>
                        </a:spcAft>
                        <a:buNone/>
                      </a:pPr>
                      <a:r>
                        <a:rPr lang="en-GB" sz="1400" b="0" dirty="0"/>
                        <a:t>X2</a:t>
                      </a:r>
                      <a:endParaRPr sz="1400" b="0" dirty="0"/>
                    </a:p>
                  </a:txBody>
                  <a:tcPr marL="91425" marR="91425" marT="91425" marB="91425"/>
                </a:tc>
                <a:tc>
                  <a:txBody>
                    <a:bodyPr/>
                    <a:lstStyle/>
                    <a:p>
                      <a:pPr marL="0" lvl="0" indent="0" algn="l" rtl="0">
                        <a:lnSpc>
                          <a:spcPct val="115000"/>
                        </a:lnSpc>
                        <a:spcBef>
                          <a:spcPts val="0"/>
                        </a:spcBef>
                        <a:spcAft>
                          <a:spcPts val="0"/>
                        </a:spcAft>
                        <a:buNone/>
                      </a:pPr>
                      <a:r>
                        <a:rPr lang="en-GB" sz="1400" b="0" dirty="0"/>
                        <a:t>2.972200 	</a:t>
                      </a:r>
                      <a:endParaRPr sz="1400" b="0" dirty="0"/>
                    </a:p>
                  </a:txBody>
                  <a:tcPr marL="68575" marR="68575" marT="91425" marB="91425"/>
                </a:tc>
                <a:extLst>
                  <a:ext uri="{0D108BD9-81ED-4DB2-BD59-A6C34878D82A}">
                    <a16:rowId xmlns:a16="http://schemas.microsoft.com/office/drawing/2014/main" val="3519351567"/>
                  </a:ext>
                </a:extLst>
              </a:tr>
              <a:tr h="438720">
                <a:tc>
                  <a:txBody>
                    <a:bodyPr/>
                    <a:lstStyle/>
                    <a:p>
                      <a:pPr marL="0" lvl="0" indent="0" algn="l" rtl="0">
                        <a:spcBef>
                          <a:spcPts val="0"/>
                        </a:spcBef>
                        <a:spcAft>
                          <a:spcPts val="0"/>
                        </a:spcAft>
                        <a:buNone/>
                      </a:pPr>
                      <a:r>
                        <a:rPr lang="en-GB" sz="1400" b="0" dirty="0"/>
                        <a:t>X3</a:t>
                      </a:r>
                      <a:endParaRPr sz="1400" b="0" dirty="0"/>
                    </a:p>
                  </a:txBody>
                  <a:tcPr marL="91425" marR="91425" marT="91425" marB="91425"/>
                </a:tc>
                <a:tc>
                  <a:txBody>
                    <a:bodyPr/>
                    <a:lstStyle/>
                    <a:p>
                      <a:pPr marL="0" lvl="0" indent="0" algn="l" rtl="0">
                        <a:lnSpc>
                          <a:spcPct val="115000"/>
                        </a:lnSpc>
                        <a:spcBef>
                          <a:spcPts val="0"/>
                        </a:spcBef>
                        <a:spcAft>
                          <a:spcPts val="0"/>
                        </a:spcAft>
                        <a:buNone/>
                      </a:pPr>
                      <a:r>
                        <a:rPr lang="en-GB" sz="1400" b="0"/>
                        <a:t>4.099348 	</a:t>
                      </a:r>
                      <a:endParaRPr sz="1400" b="0"/>
                    </a:p>
                  </a:txBody>
                  <a:tcPr marL="68575" marR="68575" marT="91425" marB="91425"/>
                </a:tc>
                <a:extLst>
                  <a:ext uri="{0D108BD9-81ED-4DB2-BD59-A6C34878D82A}">
                    <a16:rowId xmlns:a16="http://schemas.microsoft.com/office/drawing/2014/main" val="619958701"/>
                  </a:ext>
                </a:extLst>
              </a:tr>
              <a:tr h="438720">
                <a:tc>
                  <a:txBody>
                    <a:bodyPr/>
                    <a:lstStyle/>
                    <a:p>
                      <a:pPr marL="0" lvl="0" indent="0" algn="l" rtl="0">
                        <a:spcBef>
                          <a:spcPts val="0"/>
                        </a:spcBef>
                        <a:spcAft>
                          <a:spcPts val="0"/>
                        </a:spcAft>
                        <a:buNone/>
                      </a:pPr>
                      <a:r>
                        <a:rPr lang="en-GB" sz="1400" b="0" dirty="0"/>
                        <a:t>X4 </a:t>
                      </a:r>
                      <a:endParaRPr sz="1400" b="0" dirty="0"/>
                    </a:p>
                  </a:txBody>
                  <a:tcPr marL="91425" marR="91425" marT="91425" marB="91425"/>
                </a:tc>
                <a:tc>
                  <a:txBody>
                    <a:bodyPr/>
                    <a:lstStyle/>
                    <a:p>
                      <a:pPr marL="0" lvl="0" indent="0" algn="l" rtl="0">
                        <a:lnSpc>
                          <a:spcPct val="115000"/>
                        </a:lnSpc>
                        <a:spcBef>
                          <a:spcPts val="0"/>
                        </a:spcBef>
                        <a:spcAft>
                          <a:spcPts val="0"/>
                        </a:spcAft>
                        <a:buNone/>
                      </a:pPr>
                      <a:r>
                        <a:rPr lang="en-GB" sz="1400" b="0" dirty="0"/>
                        <a:t>1.585807</a:t>
                      </a:r>
                      <a:endParaRPr sz="1400" b="0" dirty="0"/>
                    </a:p>
                  </a:txBody>
                  <a:tcPr marL="68575" marR="68575" marT="91425" marB="91425"/>
                </a:tc>
                <a:extLst>
                  <a:ext uri="{0D108BD9-81ED-4DB2-BD59-A6C34878D82A}">
                    <a16:rowId xmlns:a16="http://schemas.microsoft.com/office/drawing/2014/main" val="4267949205"/>
                  </a:ext>
                </a:extLst>
              </a:tr>
              <a:tr h="438720">
                <a:tc>
                  <a:txBody>
                    <a:bodyPr/>
                    <a:lstStyle/>
                    <a:p>
                      <a:pPr marL="0" lvl="0" indent="0" algn="l" rtl="0">
                        <a:spcBef>
                          <a:spcPts val="0"/>
                        </a:spcBef>
                        <a:spcAft>
                          <a:spcPts val="0"/>
                        </a:spcAft>
                        <a:buNone/>
                      </a:pPr>
                      <a:r>
                        <a:rPr lang="en-GB" sz="1400" b="0"/>
                        <a:t>X5</a:t>
                      </a:r>
                      <a:endParaRPr sz="1400" b="0"/>
                    </a:p>
                  </a:txBody>
                  <a:tcPr marL="91425" marR="91425" marT="91425" marB="91425"/>
                </a:tc>
                <a:tc>
                  <a:txBody>
                    <a:bodyPr/>
                    <a:lstStyle/>
                    <a:p>
                      <a:pPr marL="0" lvl="0" indent="0" algn="l" rtl="0">
                        <a:lnSpc>
                          <a:spcPct val="115000"/>
                        </a:lnSpc>
                        <a:spcBef>
                          <a:spcPts val="0"/>
                        </a:spcBef>
                        <a:spcAft>
                          <a:spcPts val="0"/>
                        </a:spcAft>
                        <a:buNone/>
                      </a:pPr>
                      <a:r>
                        <a:rPr lang="en-GB" sz="1400" b="0" dirty="0"/>
                        <a:t>1.180982         	</a:t>
                      </a:r>
                      <a:endParaRPr sz="1400" b="0" dirty="0"/>
                    </a:p>
                  </a:txBody>
                  <a:tcPr marL="68575" marR="68575" marT="91425" marB="91425"/>
                </a:tc>
                <a:extLst>
                  <a:ext uri="{0D108BD9-81ED-4DB2-BD59-A6C34878D82A}">
                    <a16:rowId xmlns:a16="http://schemas.microsoft.com/office/drawing/2014/main" val="662914825"/>
                  </a:ext>
                </a:extLst>
              </a:tr>
              <a:tr h="438720">
                <a:tc>
                  <a:txBody>
                    <a:bodyPr/>
                    <a:lstStyle/>
                    <a:p>
                      <a:pPr marL="0" lvl="0" indent="0" algn="l" rtl="0">
                        <a:spcBef>
                          <a:spcPts val="0"/>
                        </a:spcBef>
                        <a:spcAft>
                          <a:spcPts val="0"/>
                        </a:spcAft>
                        <a:buNone/>
                      </a:pPr>
                      <a:r>
                        <a:rPr lang="en-GB" sz="1400" b="0"/>
                        <a:t>X6</a:t>
                      </a:r>
                      <a:endParaRPr sz="1400" b="0"/>
                    </a:p>
                  </a:txBody>
                  <a:tcPr marL="91425" marR="91425" marT="91425" marB="91425"/>
                </a:tc>
                <a:tc>
                  <a:txBody>
                    <a:bodyPr/>
                    <a:lstStyle/>
                    <a:p>
                      <a:pPr marL="0" lvl="0" indent="0" algn="l" rtl="0">
                        <a:lnSpc>
                          <a:spcPct val="115000"/>
                        </a:lnSpc>
                        <a:spcBef>
                          <a:spcPts val="0"/>
                        </a:spcBef>
                        <a:spcAft>
                          <a:spcPts val="0"/>
                        </a:spcAft>
                        <a:buNone/>
                      </a:pPr>
                      <a:r>
                        <a:rPr lang="en-GB" sz="1400" b="0" dirty="0"/>
                        <a:t>1.367122</a:t>
                      </a:r>
                      <a:endParaRPr sz="1400" b="0" dirty="0"/>
                    </a:p>
                  </a:txBody>
                  <a:tcPr marL="68575" marR="68575" marT="91425" marB="91425"/>
                </a:tc>
                <a:extLst>
                  <a:ext uri="{0D108BD9-81ED-4DB2-BD59-A6C34878D82A}">
                    <a16:rowId xmlns:a16="http://schemas.microsoft.com/office/drawing/2014/main" val="410089630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body" idx="4294967295"/>
          </p:nvPr>
        </p:nvSpPr>
        <p:spPr>
          <a:xfrm>
            <a:off x="920854" y="1295285"/>
            <a:ext cx="6233160" cy="1470217"/>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None/>
            </a:pPr>
            <a:r>
              <a:rPr lang="en-GB" sz="2300" b="1" dirty="0">
                <a:solidFill>
                  <a:schemeClr val="dk1"/>
                </a:solidFill>
                <a:latin typeface="Calibri" panose="020F0502020204030204" pitchFamily="34" charset="0"/>
                <a:cs typeface="Calibri" panose="020F0502020204030204" pitchFamily="34" charset="0"/>
              </a:rPr>
              <a:t>Objective:</a:t>
            </a:r>
            <a:r>
              <a:rPr lang="en-GB" sz="2300" dirty="0">
                <a:latin typeface="Calibri" panose="020F0502020204030204" pitchFamily="34" charset="0"/>
                <a:cs typeface="Calibri" panose="020F0502020204030204" pitchFamily="34" charset="0"/>
              </a:rPr>
              <a:t> </a:t>
            </a:r>
            <a:r>
              <a:rPr lang="en-GB" sz="2300" dirty="0">
                <a:solidFill>
                  <a:schemeClr val="dk1"/>
                </a:solidFill>
                <a:latin typeface="Calibri" panose="020F0502020204030204" pitchFamily="34" charset="0"/>
                <a:cs typeface="Calibri" panose="020F0502020204030204" pitchFamily="34" charset="0"/>
              </a:rPr>
              <a:t>To model happiness over various factors like, GDP per capita, Social Support, health, Freedom, Generosity and Perception of Corruption.</a:t>
            </a:r>
            <a:endParaRPr sz="2300" dirty="0">
              <a:solidFill>
                <a:schemeClr val="dk1"/>
              </a:solidFill>
              <a:latin typeface="Calibri" panose="020F0502020204030204" pitchFamily="34" charset="0"/>
              <a:cs typeface="Calibri" panose="020F0502020204030204" pitchFamily="34" charset="0"/>
            </a:endParaRPr>
          </a:p>
          <a:p>
            <a:pPr marL="0" lvl="0" indent="0" algn="l" rtl="0">
              <a:spcBef>
                <a:spcPts val="1200"/>
              </a:spcBef>
              <a:spcAft>
                <a:spcPts val="1200"/>
              </a:spcAft>
              <a:buNone/>
            </a:pPr>
            <a:endParaRPr sz="2000" dirty="0">
              <a:solidFill>
                <a:schemeClr val="dk1"/>
              </a:solidFill>
              <a:latin typeface="Calibri" panose="020F0502020204030204" pitchFamily="34" charset="0"/>
              <a:cs typeface="Calibri" panose="020F0502020204030204" pitchFamily="34" charset="0"/>
            </a:endParaRPr>
          </a:p>
        </p:txBody>
      </p:sp>
      <p:sp>
        <p:nvSpPr>
          <p:cNvPr id="61" name="Google Shape;61;p14"/>
          <p:cNvSpPr/>
          <p:nvPr/>
        </p:nvSpPr>
        <p:spPr>
          <a:xfrm>
            <a:off x="358139" y="438574"/>
            <a:ext cx="2404885" cy="67394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2800" b="1" dirty="0">
                <a:solidFill>
                  <a:schemeClr val="dk1"/>
                </a:solidFill>
                <a:latin typeface="Calibri" panose="020F0502020204030204" pitchFamily="34" charset="0"/>
                <a:cs typeface="Calibri" panose="020F0502020204030204" pitchFamily="34" charset="0"/>
              </a:rPr>
              <a:t>Introduction</a:t>
            </a:r>
            <a:endParaRPr sz="2800" b="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body" idx="4294967295"/>
          </p:nvPr>
        </p:nvSpPr>
        <p:spPr>
          <a:xfrm>
            <a:off x="594360" y="1152525"/>
            <a:ext cx="7927340" cy="3756025"/>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endParaRPr lang="en-GB" sz="1800" dirty="0">
              <a:latin typeface="Calibri" pitchFamily="34" charset="0"/>
              <a:cs typeface="Calibri" pitchFamily="34" charset="0"/>
            </a:endParaRPr>
          </a:p>
          <a:p>
            <a:pPr marL="400050" indent="-285750">
              <a:spcBef>
                <a:spcPts val="0"/>
              </a:spcBef>
              <a:buSzPts val="1800"/>
            </a:pPr>
            <a:r>
              <a:rPr lang="en-GB" sz="1800" dirty="0">
                <a:latin typeface="Calibri" pitchFamily="34" charset="0"/>
                <a:cs typeface="Calibri" pitchFamily="34" charset="0"/>
              </a:rPr>
              <a:t>Ridge Regression Model</a:t>
            </a:r>
            <a:endParaRPr sz="1800" dirty="0">
              <a:latin typeface="Calibri" pitchFamily="34" charset="0"/>
              <a:cs typeface="Calibri" pitchFamily="34" charset="0"/>
            </a:endParaRPr>
          </a:p>
          <a:p>
            <a:pPr marL="400050" indent="-285750">
              <a:spcBef>
                <a:spcPts val="0"/>
              </a:spcBef>
              <a:buSzPts val="1800"/>
            </a:pPr>
            <a:r>
              <a:rPr lang="en-GB" sz="1800" dirty="0">
                <a:latin typeface="Calibri" pitchFamily="34" charset="0"/>
                <a:cs typeface="Calibri" pitchFamily="34" charset="0"/>
              </a:rPr>
              <a:t>Principal Component Regression(PCR)</a:t>
            </a:r>
          </a:p>
          <a:p>
            <a:pPr marL="114300" lvl="0" indent="0" algn="l" rtl="0">
              <a:spcBef>
                <a:spcPts val="0"/>
              </a:spcBef>
              <a:spcAft>
                <a:spcPts val="0"/>
              </a:spcAft>
              <a:buSzPts val="1800"/>
              <a:buNone/>
            </a:pPr>
            <a:endParaRPr lang="en-GB" sz="1800" dirty="0">
              <a:latin typeface="Calibri" pitchFamily="34" charset="0"/>
              <a:cs typeface="Calibri" pitchFamily="34" charset="0"/>
            </a:endParaRPr>
          </a:p>
          <a:p>
            <a:pPr marL="114300" lvl="0" indent="0" algn="l" rtl="0">
              <a:spcBef>
                <a:spcPts val="0"/>
              </a:spcBef>
              <a:spcAft>
                <a:spcPts val="0"/>
              </a:spcAft>
              <a:buSzPts val="1800"/>
              <a:buNone/>
            </a:pPr>
            <a:endParaRPr lang="en-GB" sz="1800" dirty="0">
              <a:latin typeface="Calibri" pitchFamily="34" charset="0"/>
              <a:cs typeface="Calibri" pitchFamily="34" charset="0"/>
            </a:endParaRPr>
          </a:p>
          <a:p>
            <a:pPr marL="114300" lvl="0" indent="0" algn="l" rtl="0">
              <a:spcBef>
                <a:spcPts val="0"/>
              </a:spcBef>
              <a:spcAft>
                <a:spcPts val="0"/>
              </a:spcAft>
              <a:buSzPts val="1800"/>
              <a:buNone/>
            </a:pPr>
            <a:endParaRPr lang="en-GB" sz="1800" dirty="0">
              <a:latin typeface="Calibri" pitchFamily="34" charset="0"/>
              <a:cs typeface="Calibri" pitchFamily="34" charset="0"/>
            </a:endParaRPr>
          </a:p>
          <a:p>
            <a:pPr marL="114300" lvl="0" indent="0" algn="l" rtl="0">
              <a:spcBef>
                <a:spcPts val="0"/>
              </a:spcBef>
              <a:spcAft>
                <a:spcPts val="0"/>
              </a:spcAft>
              <a:buSzPts val="1800"/>
              <a:buNone/>
            </a:pPr>
            <a:r>
              <a:rPr lang="en-US" sz="1800" b="1" dirty="0">
                <a:latin typeface="Calibri" pitchFamily="34" charset="0"/>
                <a:cs typeface="Calibri" pitchFamily="34" charset="0"/>
              </a:rPr>
              <a:t>Why we use Ridge regression and principal Component regression model?</a:t>
            </a:r>
          </a:p>
          <a:p>
            <a:pPr marL="114300" lvl="0" indent="0" algn="l" rtl="0">
              <a:spcBef>
                <a:spcPts val="0"/>
              </a:spcBef>
              <a:spcAft>
                <a:spcPts val="0"/>
              </a:spcAft>
              <a:buSzPts val="1800"/>
              <a:buNone/>
            </a:pPr>
            <a:endParaRPr lang="en-US" sz="1800" dirty="0">
              <a:solidFill>
                <a:schemeClr val="dk1"/>
              </a:solidFill>
              <a:latin typeface="Calibri" pitchFamily="34" charset="0"/>
              <a:cs typeface="Calibri" pitchFamily="34" charset="0"/>
            </a:endParaRPr>
          </a:p>
          <a:p>
            <a:pPr marL="114300" lvl="0" indent="0" algn="l" rtl="0">
              <a:spcBef>
                <a:spcPts val="0"/>
              </a:spcBef>
              <a:spcAft>
                <a:spcPts val="0"/>
              </a:spcAft>
              <a:buSzPts val="1800"/>
              <a:buNone/>
            </a:pPr>
            <a:r>
              <a:rPr lang="en-US" sz="1800" dirty="0">
                <a:solidFill>
                  <a:schemeClr val="dk1"/>
                </a:solidFill>
                <a:latin typeface="Calibri" pitchFamily="34" charset="0"/>
                <a:cs typeface="Calibri" pitchFamily="34" charset="0"/>
              </a:rPr>
              <a:t>Since we have only six regressors in our data and we consider all of them important to predict ladder score. So instead of eliminating them we will see effect of the each regressor on the response. For this, we’ve used Ridge regression and principal component regression(PCR) to reduce multicollinearity. Then we will compare the efficiency of these two methods.</a:t>
            </a:r>
          </a:p>
          <a:p>
            <a:pPr marL="114300" lvl="0" indent="0" algn="l" rtl="0">
              <a:spcBef>
                <a:spcPts val="0"/>
              </a:spcBef>
              <a:spcAft>
                <a:spcPts val="0"/>
              </a:spcAft>
              <a:buSzPts val="1800"/>
              <a:buNone/>
            </a:pPr>
            <a:endParaRPr lang="en-IN" sz="1800" dirty="0">
              <a:latin typeface="Calibri" pitchFamily="34" charset="0"/>
              <a:cs typeface="Calibri" pitchFamily="34" charset="0"/>
            </a:endParaRPr>
          </a:p>
          <a:p>
            <a:pPr marL="914400" lvl="0" indent="0" algn="l" rtl="0">
              <a:spcBef>
                <a:spcPts val="1200"/>
              </a:spcBef>
              <a:spcAft>
                <a:spcPts val="1200"/>
              </a:spcAft>
              <a:buNone/>
            </a:pPr>
            <a:endParaRPr lang="en-IN" dirty="0">
              <a:latin typeface="Calibri" pitchFamily="34" charset="0"/>
              <a:cs typeface="Calibri" pitchFamily="34" charset="0"/>
            </a:endParaRPr>
          </a:p>
        </p:txBody>
      </p:sp>
      <p:sp>
        <p:nvSpPr>
          <p:cNvPr id="220" name="Google Shape;220;p35"/>
          <p:cNvSpPr/>
          <p:nvPr/>
        </p:nvSpPr>
        <p:spPr>
          <a:xfrm>
            <a:off x="421925" y="492250"/>
            <a:ext cx="5770719" cy="55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rPr>
              <a:t>Methods for reducing Multicollinearity</a:t>
            </a:r>
            <a:endParaRPr sz="10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body" idx="4294967295"/>
          </p:nvPr>
        </p:nvSpPr>
        <p:spPr>
          <a:xfrm>
            <a:off x="1046163" y="1514475"/>
            <a:ext cx="8097837" cy="26400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GB" sz="1800" dirty="0">
              <a:latin typeface="Calibri" pitchFamily="34" charset="0"/>
              <a:cs typeface="Calibri" pitchFamily="34" charset="0"/>
            </a:endParaRPr>
          </a:p>
          <a:p>
            <a:pPr marL="0" lvl="0" indent="0" algn="l" rtl="0">
              <a:spcBef>
                <a:spcPts val="0"/>
              </a:spcBef>
              <a:spcAft>
                <a:spcPts val="0"/>
              </a:spcAft>
              <a:buNone/>
            </a:pPr>
            <a:r>
              <a:rPr lang="en-GB" sz="1800" dirty="0">
                <a:latin typeface="Calibri" pitchFamily="34" charset="0"/>
                <a:cs typeface="Calibri" pitchFamily="34" charset="0"/>
              </a:rPr>
              <a:t>Ridge function: R(β) = (Y-Xβ)’(Y-Xβ) + λβ’β</a:t>
            </a:r>
            <a:endParaRPr sz="1800" dirty="0">
              <a:latin typeface="Calibri" pitchFamily="34" charset="0"/>
              <a:cs typeface="Calibri" pitchFamily="34" charset="0"/>
            </a:endParaRPr>
          </a:p>
          <a:p>
            <a:pPr marL="0" lvl="0" indent="0" algn="l" rtl="0">
              <a:spcBef>
                <a:spcPts val="1200"/>
              </a:spcBef>
              <a:spcAft>
                <a:spcPts val="0"/>
              </a:spcAft>
              <a:buNone/>
            </a:pPr>
            <a:endParaRPr sz="1800" dirty="0">
              <a:latin typeface="Calibri" pitchFamily="34" charset="0"/>
              <a:cs typeface="Calibri" pitchFamily="34" charset="0"/>
            </a:endParaRPr>
          </a:p>
          <a:p>
            <a:pPr marL="38100" indent="0">
              <a:spcBef>
                <a:spcPts val="1200"/>
              </a:spcBef>
              <a:buNone/>
            </a:pPr>
            <a:r>
              <a:rPr lang="en-GB" sz="1800" b="1" dirty="0">
                <a:latin typeface="Calibri" pitchFamily="34" charset="0"/>
                <a:cs typeface="Calibri" pitchFamily="34" charset="0"/>
              </a:rPr>
              <a:t>How to choose value of λ?</a:t>
            </a:r>
          </a:p>
          <a:p>
            <a:pPr marL="0" lvl="0" indent="0" algn="l" rtl="0">
              <a:spcBef>
                <a:spcPts val="1200"/>
              </a:spcBef>
              <a:spcAft>
                <a:spcPts val="0"/>
              </a:spcAft>
              <a:buClr>
                <a:schemeClr val="dk1"/>
              </a:buClr>
              <a:buSzPts val="1100"/>
              <a:buNone/>
            </a:pPr>
            <a:r>
              <a:rPr lang="en-US" sz="1800" dirty="0">
                <a:latin typeface="Calibri" pitchFamily="34" charset="0"/>
                <a:cs typeface="Calibri" pitchFamily="34" charset="0"/>
              </a:rPr>
              <a:t>              1) Ridge trace plot</a:t>
            </a:r>
          </a:p>
          <a:p>
            <a:pPr marL="0" lvl="0" indent="0" algn="l" rtl="0">
              <a:spcBef>
                <a:spcPts val="1200"/>
              </a:spcBef>
              <a:spcAft>
                <a:spcPts val="0"/>
              </a:spcAft>
              <a:buClr>
                <a:schemeClr val="dk1"/>
              </a:buClr>
              <a:buSzPts val="1100"/>
              <a:buFont typeface="Arial"/>
              <a:buNone/>
            </a:pPr>
            <a:r>
              <a:rPr lang="en-US" sz="1800" dirty="0">
                <a:latin typeface="Calibri" pitchFamily="34" charset="0"/>
                <a:cs typeface="Calibri" pitchFamily="34" charset="0"/>
              </a:rPr>
              <a:t>              2) Iterative procedure(by </a:t>
            </a:r>
            <a:r>
              <a:rPr lang="en-US" sz="1800" dirty="0" err="1">
                <a:latin typeface="Calibri" pitchFamily="34" charset="0"/>
                <a:cs typeface="Calibri" pitchFamily="34" charset="0"/>
              </a:rPr>
              <a:t>Hoerl</a:t>
            </a:r>
            <a:r>
              <a:rPr lang="en-US" sz="1800" dirty="0">
                <a:latin typeface="Calibri" pitchFamily="34" charset="0"/>
                <a:cs typeface="Calibri" pitchFamily="34" charset="0"/>
              </a:rPr>
              <a:t> &amp; Kennard)</a:t>
            </a:r>
          </a:p>
          <a:p>
            <a:pPr marL="114300" indent="0">
              <a:spcBef>
                <a:spcPts val="1200"/>
              </a:spcBef>
              <a:buNone/>
            </a:pPr>
            <a:endParaRPr sz="1800" dirty="0">
              <a:latin typeface="Calibri" pitchFamily="34" charset="0"/>
              <a:cs typeface="Calibri" pitchFamily="34" charset="0"/>
            </a:endParaRPr>
          </a:p>
          <a:p>
            <a:pPr marL="0" lvl="0" indent="0" algn="l" rtl="0">
              <a:spcBef>
                <a:spcPts val="1200"/>
              </a:spcBef>
              <a:spcAft>
                <a:spcPts val="1200"/>
              </a:spcAft>
              <a:buNone/>
            </a:pPr>
            <a:endParaRPr dirty="0">
              <a:latin typeface="Calibri" pitchFamily="34" charset="0"/>
              <a:cs typeface="Calibri" pitchFamily="34" charset="0"/>
            </a:endParaRPr>
          </a:p>
        </p:txBody>
      </p:sp>
      <p:sp>
        <p:nvSpPr>
          <p:cNvPr id="226" name="Google Shape;226;p36"/>
          <p:cNvSpPr/>
          <p:nvPr/>
        </p:nvSpPr>
        <p:spPr>
          <a:xfrm>
            <a:off x="316848" y="529869"/>
            <a:ext cx="3170631" cy="751789"/>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rPr>
              <a:t>Ridge Regression</a:t>
            </a:r>
            <a:endParaRPr sz="24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7"/>
          <p:cNvPicPr preferRelativeResize="0"/>
          <p:nvPr/>
        </p:nvPicPr>
        <p:blipFill>
          <a:blip r:embed="rId3">
            <a:alphaModFix/>
          </a:blip>
          <a:stretch>
            <a:fillRect/>
          </a:stretch>
        </p:blipFill>
        <p:spPr>
          <a:xfrm>
            <a:off x="403225" y="964055"/>
            <a:ext cx="5707505" cy="3765342"/>
          </a:xfrm>
          <a:prstGeom prst="rect">
            <a:avLst/>
          </a:prstGeom>
          <a:noFill/>
          <a:ln>
            <a:noFill/>
          </a:ln>
        </p:spPr>
      </p:pic>
      <p:sp>
        <p:nvSpPr>
          <p:cNvPr id="232" name="Google Shape;232;p37"/>
          <p:cNvSpPr/>
          <p:nvPr/>
        </p:nvSpPr>
        <p:spPr>
          <a:xfrm>
            <a:off x="403225" y="142408"/>
            <a:ext cx="2829074" cy="65207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rPr>
              <a:t>Ridge trace plot</a:t>
            </a:r>
            <a:endParaRPr sz="2400" b="1" dirty="0"/>
          </a:p>
        </p:txBody>
      </p:sp>
      <p:sp>
        <p:nvSpPr>
          <p:cNvPr id="5" name="TextBox 4">
            <a:extLst>
              <a:ext uri="{FF2B5EF4-FFF2-40B4-BE49-F238E27FC236}">
                <a16:creationId xmlns:a16="http://schemas.microsoft.com/office/drawing/2014/main" id="{4B8A4C30-EDA3-4310-8F7A-79D59965CB6A}"/>
              </a:ext>
            </a:extLst>
          </p:cNvPr>
          <p:cNvSpPr txBox="1"/>
          <p:nvPr/>
        </p:nvSpPr>
        <p:spPr>
          <a:xfrm>
            <a:off x="6370820" y="1071798"/>
            <a:ext cx="2593298" cy="2525178"/>
          </a:xfrm>
          <a:prstGeom prst="rect">
            <a:avLst/>
          </a:prstGeom>
          <a:noFill/>
        </p:spPr>
        <p:txBody>
          <a:bodyPr wrap="square">
            <a:spAutoFit/>
          </a:bodyPr>
          <a:lstStyle/>
          <a:p>
            <a:pPr>
              <a:lnSpc>
                <a:spcPct val="120000"/>
              </a:lnSpc>
              <a:spcAft>
                <a:spcPts val="1000"/>
              </a:spcAft>
            </a:pPr>
            <a:endParaRPr lang="en-US" sz="1800" i="0" dirty="0">
              <a:effectLst/>
              <a:latin typeface="Calibri" panose="020F0502020204030204" pitchFamily="34" charset="0"/>
              <a:ea typeface="Calibri" panose="020F0502020204030204" pitchFamily="34" charset="0"/>
              <a:cs typeface="Andalus"/>
            </a:endParaRPr>
          </a:p>
          <a:p>
            <a:pPr>
              <a:lnSpc>
                <a:spcPct val="120000"/>
              </a:lnSpc>
              <a:spcAft>
                <a:spcPts val="1000"/>
              </a:spcAft>
            </a:pPr>
            <a:r>
              <a:rPr lang="en-US" sz="1800" i="0" dirty="0">
                <a:effectLst/>
                <a:latin typeface="Calibri" panose="020F0502020204030204" pitchFamily="34" charset="0"/>
                <a:ea typeface="Calibri" panose="020F0502020204030204" pitchFamily="34" charset="0"/>
                <a:cs typeface="Andalus"/>
              </a:rPr>
              <a:t>From the trace plot we observe that appropriate value of </a:t>
            </a:r>
            <a:r>
              <a:rPr lang="en-US" sz="1800" i="0" dirty="0">
                <a:effectLst/>
                <a:latin typeface="Calibri" panose="020F0502020204030204" pitchFamily="34" charset="0"/>
                <a:ea typeface="Calibri" panose="020F0502020204030204" pitchFamily="34" charset="0"/>
                <a:cs typeface="Mangal" panose="02040503050203030202" pitchFamily="18" charset="0"/>
              </a:rPr>
              <a:t>λ should be around 0.03 so that all the estimates of parameters stabilize.</a:t>
            </a:r>
            <a:endParaRPr lang="en-IN" sz="1050" i="1" dirty="0">
              <a:effectLst/>
              <a:latin typeface="Calibri" panose="020F0502020204030204" pitchFamily="34" charset="0"/>
              <a:ea typeface="Calibri" panose="020F0502020204030204" pitchFamily="34" charset="0"/>
              <a:cs typeface="Mangal" panose="02040503050203030202"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9" name="Google Shape;239;p38"/>
          <p:cNvSpPr/>
          <p:nvPr/>
        </p:nvSpPr>
        <p:spPr>
          <a:xfrm>
            <a:off x="203233" y="187377"/>
            <a:ext cx="3192097" cy="622092"/>
          </a:xfrm>
          <a:prstGeom prst="roundRect">
            <a:avLst>
              <a:gd name="adj" fmla="val 2321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rPr>
              <a:t>Iterative procedure</a:t>
            </a:r>
            <a:endParaRPr sz="2400" b="1" dirty="0"/>
          </a:p>
        </p:txBody>
      </p:sp>
      <p:sp>
        <p:nvSpPr>
          <p:cNvPr id="6" name="TextBox 5">
            <a:extLst>
              <a:ext uri="{FF2B5EF4-FFF2-40B4-BE49-F238E27FC236}">
                <a16:creationId xmlns:a16="http://schemas.microsoft.com/office/drawing/2014/main" id="{338CDD11-6F5B-4062-85D8-7DB7C20CE81A}"/>
              </a:ext>
            </a:extLst>
          </p:cNvPr>
          <p:cNvSpPr txBox="1"/>
          <p:nvPr/>
        </p:nvSpPr>
        <p:spPr>
          <a:xfrm>
            <a:off x="255699" y="1049312"/>
            <a:ext cx="8371139" cy="3631763"/>
          </a:xfrm>
          <a:prstGeom prst="rect">
            <a:avLst/>
          </a:prstGeom>
          <a:noFill/>
        </p:spPr>
        <p:txBody>
          <a:bodyPr wrap="square">
            <a:spAutoFit/>
          </a:bodyPr>
          <a:lstStyle/>
          <a:p>
            <a:pPr marL="200025">
              <a:buSzPct val="26344"/>
            </a:pPr>
            <a:r>
              <a:rPr lang="en-US" sz="1800" i="0" dirty="0">
                <a:effectLst/>
                <a:latin typeface="Calibri" pitchFamily="34" charset="0"/>
                <a:ea typeface="Calibri" pitchFamily="34" charset="0"/>
                <a:cs typeface="Calibri" pitchFamily="34" charset="0"/>
              </a:rPr>
              <a:t>The estimate of λ obtained by this method is 0.0297.</a:t>
            </a:r>
          </a:p>
          <a:p>
            <a:pPr marL="200025">
              <a:buSzPct val="26344"/>
            </a:pPr>
            <a:endParaRPr lang="en-US" b="1" dirty="0">
              <a:solidFill>
                <a:schemeClr val="dk1"/>
              </a:solidFill>
              <a:latin typeface="Calibri" pitchFamily="34" charset="0"/>
              <a:cs typeface="Calibri" pitchFamily="34" charset="0"/>
            </a:endParaRPr>
          </a:p>
          <a:p>
            <a:pPr marL="200025">
              <a:buSzPct val="26344"/>
            </a:pPr>
            <a:endParaRPr lang="en-US" sz="1800" b="1" dirty="0">
              <a:solidFill>
                <a:schemeClr val="dk1"/>
              </a:solidFill>
              <a:latin typeface="Calibri" pitchFamily="34" charset="0"/>
              <a:cs typeface="Calibri" pitchFamily="34" charset="0"/>
            </a:endParaRPr>
          </a:p>
          <a:p>
            <a:pPr marL="200025">
              <a:buSzPct val="26344"/>
            </a:pPr>
            <a:r>
              <a:rPr lang="en-US" sz="1800" b="1" dirty="0">
                <a:solidFill>
                  <a:schemeClr val="dk1"/>
                </a:solidFill>
                <a:latin typeface="Calibri" pitchFamily="34" charset="0"/>
                <a:cs typeface="Calibri" pitchFamily="34" charset="0"/>
              </a:rPr>
              <a:t>AFTER FITTING:</a:t>
            </a:r>
          </a:p>
          <a:p>
            <a:pPr marL="200025">
              <a:buSzPct val="26344"/>
            </a:pPr>
            <a:r>
              <a:rPr lang="en-US" sz="1800" dirty="0">
                <a:solidFill>
                  <a:schemeClr val="dk1"/>
                </a:solidFill>
                <a:latin typeface="Calibri" pitchFamily="34" charset="0"/>
                <a:cs typeface="Calibri" pitchFamily="34" charset="0"/>
              </a:rPr>
              <a:t>VIFs have decreased significantly. New VIF’s of each regressors are as follows:</a:t>
            </a:r>
            <a:endParaRPr lang="en-US" sz="2000" dirty="0">
              <a:solidFill>
                <a:schemeClr val="dk1"/>
              </a:solidFill>
              <a:latin typeface="Calibri" pitchFamily="34" charset="0"/>
              <a:cs typeface="Calibri" pitchFamily="34" charset="0"/>
            </a:endParaRPr>
          </a:p>
          <a:p>
            <a:pPr marL="200025">
              <a:buSzPct val="26344"/>
            </a:pPr>
            <a:endParaRPr lang="en-US" sz="2000" dirty="0">
              <a:solidFill>
                <a:schemeClr val="dk1"/>
              </a:solidFill>
              <a:latin typeface="Calibri" pitchFamily="34" charset="0"/>
              <a:cs typeface="Calibri" pitchFamily="34" charset="0"/>
            </a:endParaRPr>
          </a:p>
          <a:p>
            <a:pPr marL="200025">
              <a:buSzPct val="26344"/>
            </a:pPr>
            <a:endParaRPr lang="en-US" sz="2000" dirty="0">
              <a:solidFill>
                <a:schemeClr val="dk1"/>
              </a:solidFill>
              <a:latin typeface="Calibri" pitchFamily="34" charset="0"/>
              <a:cs typeface="Calibri" pitchFamily="34" charset="0"/>
            </a:endParaRPr>
          </a:p>
          <a:p>
            <a:pPr marL="200025">
              <a:buSzPct val="26344"/>
            </a:pPr>
            <a:endParaRPr lang="en-US" sz="2000" dirty="0">
              <a:solidFill>
                <a:schemeClr val="dk1"/>
              </a:solidFill>
              <a:latin typeface="Calibri" pitchFamily="34" charset="0"/>
              <a:cs typeface="Calibri" pitchFamily="34" charset="0"/>
            </a:endParaRPr>
          </a:p>
          <a:p>
            <a:pPr marL="200025">
              <a:buSzPct val="26344"/>
            </a:pPr>
            <a:endParaRPr lang="en-US" sz="2000" dirty="0">
              <a:solidFill>
                <a:schemeClr val="dk1"/>
              </a:solidFill>
              <a:latin typeface="Calibri" pitchFamily="34" charset="0"/>
              <a:cs typeface="Calibri" pitchFamily="34" charset="0"/>
            </a:endParaRPr>
          </a:p>
          <a:p>
            <a:pPr marL="200025">
              <a:buSzPct val="26344"/>
            </a:pPr>
            <a:endParaRPr lang="en-US" sz="2000" dirty="0">
              <a:solidFill>
                <a:schemeClr val="dk1"/>
              </a:solidFill>
              <a:latin typeface="Calibri" pitchFamily="34" charset="0"/>
              <a:cs typeface="Calibri" pitchFamily="34" charset="0"/>
            </a:endParaRPr>
          </a:p>
          <a:p>
            <a:pPr marL="200025">
              <a:buSzPct val="26344"/>
            </a:pPr>
            <a:r>
              <a:rPr lang="en-US" dirty="0">
                <a:solidFill>
                  <a:schemeClr val="dk1"/>
                </a:solidFill>
                <a:latin typeface="Calibri" pitchFamily="34" charset="0"/>
                <a:cs typeface="Calibri" pitchFamily="34" charset="0"/>
              </a:rPr>
              <a:t>The adjusted R-sq is 80.12%</a:t>
            </a:r>
          </a:p>
          <a:p>
            <a:pPr marL="0" lvl="0" indent="0" algn="l" rtl="0">
              <a:spcBef>
                <a:spcPts val="1200"/>
              </a:spcBef>
              <a:spcAft>
                <a:spcPts val="0"/>
              </a:spcAft>
              <a:buNone/>
            </a:pPr>
            <a:endParaRPr lang="en-US" sz="2000" dirty="0">
              <a:solidFill>
                <a:schemeClr val="dk1"/>
              </a:solidFill>
              <a:latin typeface="Calibri" pitchFamily="34" charset="0"/>
              <a:cs typeface="Calibri" pitchFamily="34" charset="0"/>
            </a:endParaRPr>
          </a:p>
        </p:txBody>
      </p:sp>
      <p:graphicFrame>
        <p:nvGraphicFramePr>
          <p:cNvPr id="3" name="Table 2">
            <a:extLst>
              <a:ext uri="{FF2B5EF4-FFF2-40B4-BE49-F238E27FC236}">
                <a16:creationId xmlns:a16="http://schemas.microsoft.com/office/drawing/2014/main" id="{C645500F-E5FE-477F-926A-984A992F7C0C}"/>
              </a:ext>
            </a:extLst>
          </p:cNvPr>
          <p:cNvGraphicFramePr>
            <a:graphicFrameLocks noGrp="1"/>
          </p:cNvGraphicFramePr>
          <p:nvPr>
            <p:extLst>
              <p:ext uri="{D42A27DB-BD31-4B8C-83A1-F6EECF244321}">
                <p14:modId xmlns:p14="http://schemas.microsoft.com/office/powerpoint/2010/main" val="2043313182"/>
              </p:ext>
            </p:extLst>
          </p:nvPr>
        </p:nvGraphicFramePr>
        <p:xfrm>
          <a:off x="397271" y="2911382"/>
          <a:ext cx="8087993" cy="837428"/>
        </p:xfrm>
        <a:graphic>
          <a:graphicData uri="http://schemas.openxmlformats.org/drawingml/2006/table">
            <a:tbl>
              <a:tblPr>
                <a:noFill/>
              </a:tblPr>
              <a:tblGrid>
                <a:gridCol w="1114863">
                  <a:extLst>
                    <a:ext uri="{9D8B030D-6E8A-4147-A177-3AD203B41FA5}">
                      <a16:colId xmlns:a16="http://schemas.microsoft.com/office/drawing/2014/main" val="3424312832"/>
                    </a:ext>
                  </a:extLst>
                </a:gridCol>
                <a:gridCol w="1364827">
                  <a:extLst>
                    <a:ext uri="{9D8B030D-6E8A-4147-A177-3AD203B41FA5}">
                      <a16:colId xmlns:a16="http://schemas.microsoft.com/office/drawing/2014/main" val="4136205874"/>
                    </a:ext>
                  </a:extLst>
                </a:gridCol>
                <a:gridCol w="1211762">
                  <a:extLst>
                    <a:ext uri="{9D8B030D-6E8A-4147-A177-3AD203B41FA5}">
                      <a16:colId xmlns:a16="http://schemas.microsoft.com/office/drawing/2014/main" val="1017558565"/>
                    </a:ext>
                  </a:extLst>
                </a:gridCol>
                <a:gridCol w="1155420">
                  <a:extLst>
                    <a:ext uri="{9D8B030D-6E8A-4147-A177-3AD203B41FA5}">
                      <a16:colId xmlns:a16="http://schemas.microsoft.com/office/drawing/2014/main" val="2486476765"/>
                    </a:ext>
                  </a:extLst>
                </a:gridCol>
                <a:gridCol w="1177947">
                  <a:extLst>
                    <a:ext uri="{9D8B030D-6E8A-4147-A177-3AD203B41FA5}">
                      <a16:colId xmlns:a16="http://schemas.microsoft.com/office/drawing/2014/main" val="117825105"/>
                    </a:ext>
                  </a:extLst>
                </a:gridCol>
                <a:gridCol w="1038168">
                  <a:extLst>
                    <a:ext uri="{9D8B030D-6E8A-4147-A177-3AD203B41FA5}">
                      <a16:colId xmlns:a16="http://schemas.microsoft.com/office/drawing/2014/main" val="3403813189"/>
                    </a:ext>
                  </a:extLst>
                </a:gridCol>
                <a:gridCol w="1025006">
                  <a:extLst>
                    <a:ext uri="{9D8B030D-6E8A-4147-A177-3AD203B41FA5}">
                      <a16:colId xmlns:a16="http://schemas.microsoft.com/office/drawing/2014/main" val="3625677589"/>
                    </a:ext>
                  </a:extLst>
                </a:gridCol>
              </a:tblGrid>
              <a:tr h="303720">
                <a:tc>
                  <a:txBody>
                    <a:bodyPr/>
                    <a:lstStyle/>
                    <a:p>
                      <a:pPr marL="0" lvl="0" indent="0" algn="l" rtl="0">
                        <a:spcBef>
                          <a:spcPts val="0"/>
                        </a:spcBef>
                        <a:spcAft>
                          <a:spcPts val="0"/>
                        </a:spcAft>
                        <a:buNone/>
                      </a:pPr>
                      <a:r>
                        <a:rPr lang="en-GB" sz="1400" b="1" dirty="0"/>
                        <a:t>Variable</a:t>
                      </a:r>
                      <a:endParaRPr sz="1400" b="1" dirty="0"/>
                    </a:p>
                  </a:txBody>
                  <a:tcPr marL="91425" marR="91425" marT="91425" marB="91425"/>
                </a:tc>
                <a:tc>
                  <a:txBody>
                    <a:bodyPr/>
                    <a:lstStyle/>
                    <a:p>
                      <a:pPr marL="0" lvl="0" indent="0" algn="l" rtl="0">
                        <a:spcBef>
                          <a:spcPts val="0"/>
                        </a:spcBef>
                        <a:spcAft>
                          <a:spcPts val="0"/>
                        </a:spcAft>
                        <a:buNone/>
                      </a:pPr>
                      <a:r>
                        <a:rPr lang="en-GB" sz="1400" dirty="0"/>
                        <a:t>X1</a:t>
                      </a:r>
                      <a:endParaRPr sz="1400" dirty="0"/>
                    </a:p>
                  </a:txBody>
                  <a:tcPr marL="91425" marR="91425" marT="91425" marB="91425"/>
                </a:tc>
                <a:tc>
                  <a:txBody>
                    <a:bodyPr/>
                    <a:lstStyle/>
                    <a:p>
                      <a:pPr marL="0" lvl="0" indent="0" algn="l" rtl="0">
                        <a:spcBef>
                          <a:spcPts val="0"/>
                        </a:spcBef>
                        <a:spcAft>
                          <a:spcPts val="0"/>
                        </a:spcAft>
                        <a:buNone/>
                      </a:pPr>
                      <a:r>
                        <a:rPr lang="en-GB" sz="1400" dirty="0"/>
                        <a:t>X2</a:t>
                      </a:r>
                      <a:endParaRPr sz="1400" dirty="0"/>
                    </a:p>
                  </a:txBody>
                  <a:tcPr marL="91425" marR="91425" marT="91425" marB="91425"/>
                </a:tc>
                <a:tc>
                  <a:txBody>
                    <a:bodyPr/>
                    <a:lstStyle/>
                    <a:p>
                      <a:pPr marL="0" lvl="0" indent="0" algn="l" rtl="0">
                        <a:spcBef>
                          <a:spcPts val="0"/>
                        </a:spcBef>
                        <a:spcAft>
                          <a:spcPts val="0"/>
                        </a:spcAft>
                        <a:buNone/>
                      </a:pPr>
                      <a:r>
                        <a:rPr lang="en-GB" sz="1400" dirty="0"/>
                        <a:t>X3</a:t>
                      </a:r>
                      <a:endParaRPr sz="1400" dirty="0"/>
                    </a:p>
                  </a:txBody>
                  <a:tcPr marL="91425" marR="91425" marT="91425" marB="91425"/>
                </a:tc>
                <a:tc>
                  <a:txBody>
                    <a:bodyPr/>
                    <a:lstStyle/>
                    <a:p>
                      <a:pPr marL="0" lvl="0" indent="0" algn="l" rtl="0">
                        <a:spcBef>
                          <a:spcPts val="0"/>
                        </a:spcBef>
                        <a:spcAft>
                          <a:spcPts val="0"/>
                        </a:spcAft>
                        <a:buNone/>
                      </a:pPr>
                      <a:r>
                        <a:rPr lang="en-GB" sz="1400"/>
                        <a:t>X4</a:t>
                      </a:r>
                      <a:endParaRPr sz="1400"/>
                    </a:p>
                  </a:txBody>
                  <a:tcPr marL="91425" marR="91425" marT="91425" marB="91425"/>
                </a:tc>
                <a:tc>
                  <a:txBody>
                    <a:bodyPr/>
                    <a:lstStyle/>
                    <a:p>
                      <a:pPr marL="0" lvl="0" indent="0" algn="l" rtl="0">
                        <a:spcBef>
                          <a:spcPts val="0"/>
                        </a:spcBef>
                        <a:spcAft>
                          <a:spcPts val="0"/>
                        </a:spcAft>
                        <a:buNone/>
                      </a:pPr>
                      <a:r>
                        <a:rPr lang="en-GB" sz="1400"/>
                        <a:t>X5</a:t>
                      </a:r>
                      <a:endParaRPr sz="1400"/>
                    </a:p>
                  </a:txBody>
                  <a:tcPr marL="91425" marR="91425" marT="91425" marB="91425"/>
                </a:tc>
                <a:tc>
                  <a:txBody>
                    <a:bodyPr/>
                    <a:lstStyle/>
                    <a:p>
                      <a:pPr marL="0" lvl="0" indent="0" algn="l" rtl="0">
                        <a:spcBef>
                          <a:spcPts val="0"/>
                        </a:spcBef>
                        <a:spcAft>
                          <a:spcPts val="0"/>
                        </a:spcAft>
                        <a:buNone/>
                      </a:pPr>
                      <a:r>
                        <a:rPr lang="en-GB" sz="1400" dirty="0"/>
                        <a:t>X6</a:t>
                      </a:r>
                      <a:endParaRPr sz="1400" dirty="0"/>
                    </a:p>
                  </a:txBody>
                  <a:tcPr marL="91425" marR="91425" marT="91425" marB="91425"/>
                </a:tc>
                <a:extLst>
                  <a:ext uri="{0D108BD9-81ED-4DB2-BD59-A6C34878D82A}">
                    <a16:rowId xmlns:a16="http://schemas.microsoft.com/office/drawing/2014/main" val="303018410"/>
                  </a:ext>
                </a:extLst>
              </a:tr>
              <a:tr h="441218">
                <a:tc>
                  <a:txBody>
                    <a:bodyPr/>
                    <a:lstStyle/>
                    <a:p>
                      <a:pPr marL="0" lvl="0" indent="0" algn="l" rtl="0">
                        <a:spcBef>
                          <a:spcPts val="0"/>
                        </a:spcBef>
                        <a:spcAft>
                          <a:spcPts val="0"/>
                        </a:spcAft>
                        <a:buNone/>
                      </a:pPr>
                      <a:r>
                        <a:rPr lang="en-GB" sz="1400" b="1" dirty="0"/>
                        <a:t>VIF</a:t>
                      </a:r>
                      <a:endParaRPr sz="1400" b="1" dirty="0"/>
                    </a:p>
                  </a:txBody>
                  <a:tcPr marL="91425" marR="91425" marT="91425" marB="91425"/>
                </a:tc>
                <a:tc>
                  <a:txBody>
                    <a:bodyPr/>
                    <a:lstStyle/>
                    <a:p>
                      <a:pPr marL="0" lvl="0" indent="0" algn="l" rtl="0">
                        <a:spcBef>
                          <a:spcPts val="0"/>
                        </a:spcBef>
                        <a:spcAft>
                          <a:spcPts val="0"/>
                        </a:spcAft>
                        <a:buNone/>
                      </a:pPr>
                      <a:r>
                        <a:rPr lang="en-GB" sz="1400" dirty="0">
                          <a:solidFill>
                            <a:schemeClr val="dk1"/>
                          </a:solidFill>
                        </a:rPr>
                        <a:t>3.50804</a:t>
                      </a:r>
                      <a:endParaRPr sz="1400" dirty="0"/>
                    </a:p>
                  </a:txBody>
                  <a:tcPr marL="91425" marR="91425" marT="91425" marB="91425"/>
                </a:tc>
                <a:tc>
                  <a:txBody>
                    <a:bodyPr/>
                    <a:lstStyle/>
                    <a:p>
                      <a:pPr marL="0" lvl="0" indent="0" algn="l" rtl="0">
                        <a:spcBef>
                          <a:spcPts val="0"/>
                        </a:spcBef>
                        <a:spcAft>
                          <a:spcPts val="0"/>
                        </a:spcAft>
                        <a:buNone/>
                      </a:pPr>
                      <a:r>
                        <a:rPr lang="en-GB" sz="1400" dirty="0">
                          <a:solidFill>
                            <a:schemeClr val="dk1"/>
                          </a:solidFill>
                        </a:rPr>
                        <a:t>2.57029</a:t>
                      </a:r>
                      <a:endParaRPr sz="1400" dirty="0"/>
                    </a:p>
                  </a:txBody>
                  <a:tcPr marL="91425" marR="91425" marT="91425" marB="91425"/>
                </a:tc>
                <a:tc>
                  <a:txBody>
                    <a:bodyPr/>
                    <a:lstStyle/>
                    <a:p>
                      <a:pPr marL="0" lvl="0" indent="0" algn="l" rtl="0">
                        <a:spcBef>
                          <a:spcPts val="0"/>
                        </a:spcBef>
                        <a:spcAft>
                          <a:spcPts val="0"/>
                        </a:spcAft>
                        <a:buNone/>
                      </a:pPr>
                      <a:r>
                        <a:rPr lang="en-GB" sz="1400" dirty="0">
                          <a:solidFill>
                            <a:schemeClr val="dk1"/>
                          </a:solidFill>
                        </a:rPr>
                        <a:t>2.99295</a:t>
                      </a:r>
                      <a:endParaRPr sz="1400" dirty="0"/>
                    </a:p>
                  </a:txBody>
                  <a:tcPr marL="91425" marR="91425" marT="91425" marB="91425"/>
                </a:tc>
                <a:tc>
                  <a:txBody>
                    <a:bodyPr/>
                    <a:lstStyle/>
                    <a:p>
                      <a:pPr marL="0" lvl="0" indent="0" algn="l" rtl="0">
                        <a:spcBef>
                          <a:spcPts val="0"/>
                        </a:spcBef>
                        <a:spcAft>
                          <a:spcPts val="0"/>
                        </a:spcAft>
                        <a:buNone/>
                      </a:pPr>
                      <a:r>
                        <a:rPr lang="en-GB" sz="1400" dirty="0">
                          <a:solidFill>
                            <a:schemeClr val="dk1"/>
                          </a:solidFill>
                        </a:rPr>
                        <a:t>1.47156</a:t>
                      </a:r>
                      <a:endParaRPr sz="1400" dirty="0"/>
                    </a:p>
                  </a:txBody>
                  <a:tcPr marL="91425" marR="91425" marT="91425" marB="91425"/>
                </a:tc>
                <a:tc>
                  <a:txBody>
                    <a:bodyPr/>
                    <a:lstStyle/>
                    <a:p>
                      <a:pPr marL="0" lvl="0" indent="0" algn="l" rtl="0">
                        <a:spcBef>
                          <a:spcPts val="0"/>
                        </a:spcBef>
                        <a:spcAft>
                          <a:spcPts val="0"/>
                        </a:spcAft>
                        <a:buNone/>
                      </a:pPr>
                      <a:r>
                        <a:rPr lang="en-GB" sz="1400" dirty="0">
                          <a:solidFill>
                            <a:schemeClr val="dk1"/>
                          </a:solidFill>
                        </a:rPr>
                        <a:t>1.09597</a:t>
                      </a:r>
                      <a:endParaRPr sz="1400" dirty="0"/>
                    </a:p>
                  </a:txBody>
                  <a:tcPr marL="91425" marR="91425" marT="91425" marB="91425"/>
                </a:tc>
                <a:tc>
                  <a:txBody>
                    <a:bodyPr/>
                    <a:lstStyle/>
                    <a:p>
                      <a:pPr marL="0" lvl="0" indent="0" algn="l" rtl="0">
                        <a:spcBef>
                          <a:spcPts val="0"/>
                        </a:spcBef>
                        <a:spcAft>
                          <a:spcPts val="0"/>
                        </a:spcAft>
                        <a:buNone/>
                      </a:pPr>
                      <a:r>
                        <a:rPr lang="en-GB" sz="1400" dirty="0">
                          <a:solidFill>
                            <a:schemeClr val="dk1"/>
                          </a:solidFill>
                        </a:rPr>
                        <a:t>1.20986</a:t>
                      </a:r>
                      <a:endParaRPr sz="1400" dirty="0"/>
                    </a:p>
                  </a:txBody>
                  <a:tcPr marL="91425" marR="91425" marT="91425" marB="91425"/>
                </a:tc>
                <a:extLst>
                  <a:ext uri="{0D108BD9-81ED-4DB2-BD59-A6C34878D82A}">
                    <a16:rowId xmlns:a16="http://schemas.microsoft.com/office/drawing/2014/main" val="1679812067"/>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body" idx="4294967295"/>
          </p:nvPr>
        </p:nvSpPr>
        <p:spPr>
          <a:xfrm>
            <a:off x="412788" y="3532188"/>
            <a:ext cx="8204162" cy="1611312"/>
          </a:xfrm>
          <a:prstGeom prst="rect">
            <a:avLst/>
          </a:prstGeom>
        </p:spPr>
        <p:txBody>
          <a:bodyPr spcFirstLastPara="1" wrap="square" lIns="91425" tIns="91425" rIns="91425" bIns="91425" anchor="t" anchorCtr="0">
            <a:normAutofit/>
          </a:bodyPr>
          <a:lstStyle/>
          <a:p>
            <a:pPr marL="0" lvl="0" indent="0" algn="just" rtl="0">
              <a:spcBef>
                <a:spcPts val="1200"/>
              </a:spcBef>
              <a:spcAft>
                <a:spcPts val="1200"/>
              </a:spcAft>
              <a:buNone/>
            </a:pPr>
            <a:r>
              <a:rPr lang="en-GB" sz="1600" dirty="0">
                <a:solidFill>
                  <a:schemeClr val="dk1"/>
                </a:solidFill>
                <a:latin typeface="Calibri" pitchFamily="34" charset="0"/>
                <a:cs typeface="Calibri" pitchFamily="34" charset="0"/>
              </a:rPr>
              <a:t>We can explain 94.02% of variation using the first 4 principal components. After that the increase in proportion of variance is not so significant. So, we choose 4 principal components from the 6. Also, it can be seen from the PCR scree plot which plots the cumulative variances corresponding to each principal component</a:t>
            </a:r>
            <a:endParaRPr dirty="0">
              <a:latin typeface="Calibri" pitchFamily="34" charset="0"/>
              <a:cs typeface="Calibri" pitchFamily="34" charset="0"/>
            </a:endParaRPr>
          </a:p>
        </p:txBody>
      </p:sp>
      <p:graphicFrame>
        <p:nvGraphicFramePr>
          <p:cNvPr id="245" name="Google Shape;245;p39"/>
          <p:cNvGraphicFramePr/>
          <p:nvPr/>
        </p:nvGraphicFramePr>
        <p:xfrm>
          <a:off x="412788" y="960775"/>
          <a:ext cx="8311275" cy="2571300"/>
        </p:xfrm>
        <a:graphic>
          <a:graphicData uri="http://schemas.openxmlformats.org/drawingml/2006/table">
            <a:tbl>
              <a:tblPr>
                <a:noFill/>
              </a:tblPr>
              <a:tblGrid>
                <a:gridCol w="1187325">
                  <a:extLst>
                    <a:ext uri="{9D8B030D-6E8A-4147-A177-3AD203B41FA5}">
                      <a16:colId xmlns:a16="http://schemas.microsoft.com/office/drawing/2014/main" val="20000"/>
                    </a:ext>
                  </a:extLst>
                </a:gridCol>
                <a:gridCol w="1187325">
                  <a:extLst>
                    <a:ext uri="{9D8B030D-6E8A-4147-A177-3AD203B41FA5}">
                      <a16:colId xmlns:a16="http://schemas.microsoft.com/office/drawing/2014/main" val="20001"/>
                    </a:ext>
                  </a:extLst>
                </a:gridCol>
                <a:gridCol w="1187325">
                  <a:extLst>
                    <a:ext uri="{9D8B030D-6E8A-4147-A177-3AD203B41FA5}">
                      <a16:colId xmlns:a16="http://schemas.microsoft.com/office/drawing/2014/main" val="20002"/>
                    </a:ext>
                  </a:extLst>
                </a:gridCol>
                <a:gridCol w="1187325">
                  <a:extLst>
                    <a:ext uri="{9D8B030D-6E8A-4147-A177-3AD203B41FA5}">
                      <a16:colId xmlns:a16="http://schemas.microsoft.com/office/drawing/2014/main" val="20003"/>
                    </a:ext>
                  </a:extLst>
                </a:gridCol>
                <a:gridCol w="1187325">
                  <a:extLst>
                    <a:ext uri="{9D8B030D-6E8A-4147-A177-3AD203B41FA5}">
                      <a16:colId xmlns:a16="http://schemas.microsoft.com/office/drawing/2014/main" val="20004"/>
                    </a:ext>
                  </a:extLst>
                </a:gridCol>
                <a:gridCol w="1187325">
                  <a:extLst>
                    <a:ext uri="{9D8B030D-6E8A-4147-A177-3AD203B41FA5}">
                      <a16:colId xmlns:a16="http://schemas.microsoft.com/office/drawing/2014/main" val="20005"/>
                    </a:ext>
                  </a:extLst>
                </a:gridCol>
                <a:gridCol w="1187325">
                  <a:extLst>
                    <a:ext uri="{9D8B030D-6E8A-4147-A177-3AD203B41FA5}">
                      <a16:colId xmlns:a16="http://schemas.microsoft.com/office/drawing/2014/main" val="20006"/>
                    </a:ext>
                  </a:extLst>
                </a:gridCol>
              </a:tblGrid>
              <a:tr h="6428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b="1" dirty="0"/>
                        <a:t>PC1</a:t>
                      </a:r>
                      <a:endParaRPr b="1" dirty="0"/>
                    </a:p>
                  </a:txBody>
                  <a:tcPr marL="91425" marR="91425" marT="91425" marB="91425"/>
                </a:tc>
                <a:tc>
                  <a:txBody>
                    <a:bodyPr/>
                    <a:lstStyle/>
                    <a:p>
                      <a:pPr marL="0" lvl="0" indent="0" algn="l" rtl="0">
                        <a:spcBef>
                          <a:spcPts val="0"/>
                        </a:spcBef>
                        <a:spcAft>
                          <a:spcPts val="0"/>
                        </a:spcAft>
                        <a:buNone/>
                      </a:pPr>
                      <a:r>
                        <a:rPr lang="en-GB" b="1" dirty="0"/>
                        <a:t>PC2</a:t>
                      </a:r>
                      <a:endParaRPr b="1" dirty="0"/>
                    </a:p>
                  </a:txBody>
                  <a:tcPr marL="91425" marR="91425" marT="91425" marB="91425"/>
                </a:tc>
                <a:tc>
                  <a:txBody>
                    <a:bodyPr/>
                    <a:lstStyle/>
                    <a:p>
                      <a:pPr marL="0" lvl="0" indent="0" algn="l" rtl="0">
                        <a:spcBef>
                          <a:spcPts val="0"/>
                        </a:spcBef>
                        <a:spcAft>
                          <a:spcPts val="0"/>
                        </a:spcAft>
                        <a:buNone/>
                      </a:pPr>
                      <a:r>
                        <a:rPr lang="en-GB" b="1" dirty="0"/>
                        <a:t>PC3</a:t>
                      </a:r>
                      <a:endParaRPr b="1" dirty="0"/>
                    </a:p>
                  </a:txBody>
                  <a:tcPr marL="91425" marR="91425" marT="91425" marB="91425"/>
                </a:tc>
                <a:tc>
                  <a:txBody>
                    <a:bodyPr/>
                    <a:lstStyle/>
                    <a:p>
                      <a:pPr marL="0" lvl="0" indent="0" algn="l" rtl="0">
                        <a:spcBef>
                          <a:spcPts val="0"/>
                        </a:spcBef>
                        <a:spcAft>
                          <a:spcPts val="0"/>
                        </a:spcAft>
                        <a:buNone/>
                      </a:pPr>
                      <a:r>
                        <a:rPr lang="en-GB" b="1" dirty="0"/>
                        <a:t>PC4</a:t>
                      </a:r>
                      <a:endParaRPr b="1" dirty="0"/>
                    </a:p>
                  </a:txBody>
                  <a:tcPr marL="91425" marR="91425" marT="91425" marB="91425"/>
                </a:tc>
                <a:tc>
                  <a:txBody>
                    <a:bodyPr/>
                    <a:lstStyle/>
                    <a:p>
                      <a:pPr marL="0" lvl="0" indent="0" algn="l" rtl="0">
                        <a:spcBef>
                          <a:spcPts val="0"/>
                        </a:spcBef>
                        <a:spcAft>
                          <a:spcPts val="0"/>
                        </a:spcAft>
                        <a:buNone/>
                      </a:pPr>
                      <a:r>
                        <a:rPr lang="en-GB" b="1" dirty="0"/>
                        <a:t>PC5</a:t>
                      </a:r>
                      <a:endParaRPr b="1" dirty="0"/>
                    </a:p>
                  </a:txBody>
                  <a:tcPr marL="91425" marR="91425" marT="91425" marB="91425"/>
                </a:tc>
                <a:tc>
                  <a:txBody>
                    <a:bodyPr/>
                    <a:lstStyle/>
                    <a:p>
                      <a:pPr marL="0" lvl="0" indent="0" algn="l" rtl="0">
                        <a:spcBef>
                          <a:spcPts val="0"/>
                        </a:spcBef>
                        <a:spcAft>
                          <a:spcPts val="0"/>
                        </a:spcAft>
                        <a:buNone/>
                      </a:pPr>
                      <a:r>
                        <a:rPr lang="en-GB" b="1" dirty="0"/>
                        <a:t>PC6</a:t>
                      </a:r>
                      <a:endParaRPr b="1" dirty="0"/>
                    </a:p>
                  </a:txBody>
                  <a:tcPr marL="91425" marR="91425" marT="91425" marB="91425"/>
                </a:tc>
                <a:extLst>
                  <a:ext uri="{0D108BD9-81ED-4DB2-BD59-A6C34878D82A}">
                    <a16:rowId xmlns:a16="http://schemas.microsoft.com/office/drawing/2014/main" val="10000"/>
                  </a:ext>
                </a:extLst>
              </a:tr>
              <a:tr h="642825">
                <a:tc>
                  <a:txBody>
                    <a:bodyPr/>
                    <a:lstStyle/>
                    <a:p>
                      <a:pPr marL="0" lvl="0" indent="0" algn="l" rtl="0">
                        <a:spcBef>
                          <a:spcPts val="0"/>
                        </a:spcBef>
                        <a:spcAft>
                          <a:spcPts val="0"/>
                        </a:spcAft>
                        <a:buNone/>
                      </a:pPr>
                      <a:r>
                        <a:rPr lang="en-GB" b="1" dirty="0"/>
                        <a:t>Standard deviation</a:t>
                      </a:r>
                      <a:endParaRPr b="1" dirty="0"/>
                    </a:p>
                  </a:txBody>
                  <a:tcPr marL="91425" marR="91425" marT="91425" marB="91425"/>
                </a:tc>
                <a:tc>
                  <a:txBody>
                    <a:bodyPr/>
                    <a:lstStyle/>
                    <a:p>
                      <a:pPr marL="0" lvl="0" indent="0" algn="l" rtl="0">
                        <a:spcBef>
                          <a:spcPts val="0"/>
                        </a:spcBef>
                        <a:spcAft>
                          <a:spcPts val="0"/>
                        </a:spcAft>
                        <a:buNone/>
                      </a:pPr>
                      <a:r>
                        <a:rPr lang="en-GB"/>
                        <a:t>1.790</a:t>
                      </a:r>
                      <a:endParaRPr/>
                    </a:p>
                  </a:txBody>
                  <a:tcPr marL="91425" marR="91425" marT="91425" marB="91425"/>
                </a:tc>
                <a:tc>
                  <a:txBody>
                    <a:bodyPr/>
                    <a:lstStyle/>
                    <a:p>
                      <a:pPr marL="0" lvl="0" indent="0" algn="l" rtl="0">
                        <a:spcBef>
                          <a:spcPts val="0"/>
                        </a:spcBef>
                        <a:spcAft>
                          <a:spcPts val="0"/>
                        </a:spcAft>
                        <a:buNone/>
                      </a:pPr>
                      <a:r>
                        <a:rPr lang="en-GB"/>
                        <a:t>1.1264</a:t>
                      </a:r>
                      <a:endParaRPr/>
                    </a:p>
                  </a:txBody>
                  <a:tcPr marL="91425" marR="91425" marT="91425" marB="91425"/>
                </a:tc>
                <a:tc>
                  <a:txBody>
                    <a:bodyPr/>
                    <a:lstStyle/>
                    <a:p>
                      <a:pPr marL="0" lvl="0" indent="0" algn="l" rtl="0">
                        <a:spcBef>
                          <a:spcPts val="0"/>
                        </a:spcBef>
                        <a:spcAft>
                          <a:spcPts val="0"/>
                        </a:spcAft>
                        <a:buNone/>
                      </a:pPr>
                      <a:r>
                        <a:rPr lang="en-GB"/>
                        <a:t>0.8125</a:t>
                      </a:r>
                      <a:endParaRPr/>
                    </a:p>
                  </a:txBody>
                  <a:tcPr marL="91425" marR="91425" marT="91425" marB="91425"/>
                </a:tc>
                <a:tc>
                  <a:txBody>
                    <a:bodyPr/>
                    <a:lstStyle/>
                    <a:p>
                      <a:pPr marL="0" lvl="0" indent="0" algn="l" rtl="0">
                        <a:spcBef>
                          <a:spcPts val="0"/>
                        </a:spcBef>
                        <a:spcAft>
                          <a:spcPts val="0"/>
                        </a:spcAft>
                        <a:buNone/>
                      </a:pPr>
                      <a:r>
                        <a:rPr lang="en-GB"/>
                        <a:t>0.7129</a:t>
                      </a:r>
                      <a:endParaRPr/>
                    </a:p>
                  </a:txBody>
                  <a:tcPr marL="91425" marR="91425" marT="91425" marB="91425"/>
                </a:tc>
                <a:tc>
                  <a:txBody>
                    <a:bodyPr/>
                    <a:lstStyle/>
                    <a:p>
                      <a:pPr marL="0" lvl="0" indent="0" algn="l" rtl="0">
                        <a:spcBef>
                          <a:spcPts val="0"/>
                        </a:spcBef>
                        <a:spcAft>
                          <a:spcPts val="0"/>
                        </a:spcAft>
                        <a:buNone/>
                      </a:pPr>
                      <a:r>
                        <a:rPr lang="en-GB"/>
                        <a:t>0.48785</a:t>
                      </a:r>
                      <a:endParaRPr/>
                    </a:p>
                  </a:txBody>
                  <a:tcPr marL="91425" marR="91425" marT="91425" marB="91425"/>
                </a:tc>
                <a:tc>
                  <a:txBody>
                    <a:bodyPr/>
                    <a:lstStyle/>
                    <a:p>
                      <a:pPr marL="0" lvl="0" indent="0" algn="l" rtl="0">
                        <a:spcBef>
                          <a:spcPts val="0"/>
                        </a:spcBef>
                        <a:spcAft>
                          <a:spcPts val="0"/>
                        </a:spcAft>
                        <a:buNone/>
                      </a:pPr>
                      <a:r>
                        <a:rPr lang="en-GB"/>
                        <a:t>0.34762</a:t>
                      </a:r>
                      <a:endParaRPr/>
                    </a:p>
                  </a:txBody>
                  <a:tcPr marL="91425" marR="91425" marT="91425" marB="91425"/>
                </a:tc>
                <a:extLst>
                  <a:ext uri="{0D108BD9-81ED-4DB2-BD59-A6C34878D82A}">
                    <a16:rowId xmlns:a16="http://schemas.microsoft.com/office/drawing/2014/main" val="10001"/>
                  </a:ext>
                </a:extLst>
              </a:tr>
              <a:tr h="642825">
                <a:tc>
                  <a:txBody>
                    <a:bodyPr/>
                    <a:lstStyle/>
                    <a:p>
                      <a:pPr marL="0" lvl="0" indent="0" algn="l" rtl="0">
                        <a:spcBef>
                          <a:spcPts val="0"/>
                        </a:spcBef>
                        <a:spcAft>
                          <a:spcPts val="0"/>
                        </a:spcAft>
                        <a:buNone/>
                      </a:pPr>
                      <a:r>
                        <a:rPr lang="en-GB" b="1" dirty="0"/>
                        <a:t>Proportion of Variance</a:t>
                      </a:r>
                      <a:endParaRPr b="1" dirty="0"/>
                    </a:p>
                  </a:txBody>
                  <a:tcPr marL="91425" marR="91425" marT="91425" marB="91425"/>
                </a:tc>
                <a:tc>
                  <a:txBody>
                    <a:bodyPr/>
                    <a:lstStyle/>
                    <a:p>
                      <a:pPr marL="0" lvl="0" indent="0" algn="l" rtl="0">
                        <a:spcBef>
                          <a:spcPts val="0"/>
                        </a:spcBef>
                        <a:spcAft>
                          <a:spcPts val="0"/>
                        </a:spcAft>
                        <a:buNone/>
                      </a:pPr>
                      <a:r>
                        <a:rPr lang="en-GB"/>
                        <a:t>0.534</a:t>
                      </a:r>
                      <a:endParaRPr/>
                    </a:p>
                  </a:txBody>
                  <a:tcPr marL="91425" marR="91425" marT="91425" marB="91425"/>
                </a:tc>
                <a:tc>
                  <a:txBody>
                    <a:bodyPr/>
                    <a:lstStyle/>
                    <a:p>
                      <a:pPr marL="0" lvl="0" indent="0" algn="l" rtl="0">
                        <a:spcBef>
                          <a:spcPts val="0"/>
                        </a:spcBef>
                        <a:spcAft>
                          <a:spcPts val="0"/>
                        </a:spcAft>
                        <a:buNone/>
                      </a:pPr>
                      <a:r>
                        <a:rPr lang="en-GB"/>
                        <a:t>0.2115</a:t>
                      </a:r>
                      <a:endParaRPr/>
                    </a:p>
                  </a:txBody>
                  <a:tcPr marL="91425" marR="91425" marT="91425" marB="91425"/>
                </a:tc>
                <a:tc>
                  <a:txBody>
                    <a:bodyPr/>
                    <a:lstStyle/>
                    <a:p>
                      <a:pPr marL="0" lvl="0" indent="0" algn="l" rtl="0">
                        <a:spcBef>
                          <a:spcPts val="0"/>
                        </a:spcBef>
                        <a:spcAft>
                          <a:spcPts val="0"/>
                        </a:spcAft>
                        <a:buNone/>
                      </a:pPr>
                      <a:r>
                        <a:rPr lang="en-GB"/>
                        <a:t>0.1100</a:t>
                      </a:r>
                      <a:endParaRPr/>
                    </a:p>
                  </a:txBody>
                  <a:tcPr marL="91425" marR="91425" marT="91425" marB="91425"/>
                </a:tc>
                <a:tc>
                  <a:txBody>
                    <a:bodyPr/>
                    <a:lstStyle/>
                    <a:p>
                      <a:pPr marL="0" lvl="0" indent="0" algn="l" rtl="0">
                        <a:spcBef>
                          <a:spcPts val="0"/>
                        </a:spcBef>
                        <a:spcAft>
                          <a:spcPts val="0"/>
                        </a:spcAft>
                        <a:buNone/>
                      </a:pPr>
                      <a:r>
                        <a:rPr lang="en-GB"/>
                        <a:t>0.0847</a:t>
                      </a:r>
                      <a:endParaRPr/>
                    </a:p>
                  </a:txBody>
                  <a:tcPr marL="91425" marR="91425" marT="91425" marB="91425"/>
                </a:tc>
                <a:tc>
                  <a:txBody>
                    <a:bodyPr/>
                    <a:lstStyle/>
                    <a:p>
                      <a:pPr marL="0" lvl="0" indent="0" algn="l" rtl="0">
                        <a:spcBef>
                          <a:spcPts val="0"/>
                        </a:spcBef>
                        <a:spcAft>
                          <a:spcPts val="0"/>
                        </a:spcAft>
                        <a:buNone/>
                      </a:pPr>
                      <a:r>
                        <a:rPr lang="en-GB"/>
                        <a:t>0.03967</a:t>
                      </a:r>
                      <a:endParaRPr/>
                    </a:p>
                  </a:txBody>
                  <a:tcPr marL="91425" marR="91425" marT="91425" marB="91425"/>
                </a:tc>
                <a:tc>
                  <a:txBody>
                    <a:bodyPr/>
                    <a:lstStyle/>
                    <a:p>
                      <a:pPr marL="0" lvl="0" indent="0" algn="l" rtl="0">
                        <a:spcBef>
                          <a:spcPts val="0"/>
                        </a:spcBef>
                        <a:spcAft>
                          <a:spcPts val="0"/>
                        </a:spcAft>
                        <a:buNone/>
                      </a:pPr>
                      <a:r>
                        <a:rPr lang="en-GB"/>
                        <a:t>0.02014</a:t>
                      </a:r>
                      <a:endParaRPr/>
                    </a:p>
                  </a:txBody>
                  <a:tcPr marL="91425" marR="91425" marT="91425" marB="91425"/>
                </a:tc>
                <a:extLst>
                  <a:ext uri="{0D108BD9-81ED-4DB2-BD59-A6C34878D82A}">
                    <a16:rowId xmlns:a16="http://schemas.microsoft.com/office/drawing/2014/main" val="10002"/>
                  </a:ext>
                </a:extLst>
              </a:tr>
              <a:tr h="642825">
                <a:tc>
                  <a:txBody>
                    <a:bodyPr/>
                    <a:lstStyle/>
                    <a:p>
                      <a:pPr marL="0" lvl="0" indent="0" algn="l" rtl="0">
                        <a:spcBef>
                          <a:spcPts val="0"/>
                        </a:spcBef>
                        <a:spcAft>
                          <a:spcPts val="0"/>
                        </a:spcAft>
                        <a:buNone/>
                      </a:pPr>
                      <a:r>
                        <a:rPr lang="en-GB" b="1" dirty="0"/>
                        <a:t>Cumulative Proportion</a:t>
                      </a:r>
                      <a:endParaRPr b="1" dirty="0"/>
                    </a:p>
                  </a:txBody>
                  <a:tcPr marL="91425" marR="91425" marT="91425" marB="91425"/>
                </a:tc>
                <a:tc>
                  <a:txBody>
                    <a:bodyPr/>
                    <a:lstStyle/>
                    <a:p>
                      <a:pPr marL="0" lvl="0" indent="0" algn="l" rtl="0">
                        <a:spcBef>
                          <a:spcPts val="0"/>
                        </a:spcBef>
                        <a:spcAft>
                          <a:spcPts val="0"/>
                        </a:spcAft>
                        <a:buNone/>
                      </a:pPr>
                      <a:r>
                        <a:rPr lang="en-GB"/>
                        <a:t>0.534</a:t>
                      </a:r>
                      <a:endParaRPr/>
                    </a:p>
                  </a:txBody>
                  <a:tcPr marL="91425" marR="91425" marT="91425" marB="91425"/>
                </a:tc>
                <a:tc>
                  <a:txBody>
                    <a:bodyPr/>
                    <a:lstStyle/>
                    <a:p>
                      <a:pPr marL="0" lvl="0" indent="0" algn="l" rtl="0">
                        <a:spcBef>
                          <a:spcPts val="0"/>
                        </a:spcBef>
                        <a:spcAft>
                          <a:spcPts val="0"/>
                        </a:spcAft>
                        <a:buNone/>
                      </a:pPr>
                      <a:r>
                        <a:rPr lang="en-GB"/>
                        <a:t>0.7455</a:t>
                      </a:r>
                      <a:endParaRPr/>
                    </a:p>
                  </a:txBody>
                  <a:tcPr marL="91425" marR="91425" marT="91425" marB="91425"/>
                </a:tc>
                <a:tc>
                  <a:txBody>
                    <a:bodyPr/>
                    <a:lstStyle/>
                    <a:p>
                      <a:pPr marL="0" lvl="0" indent="0" algn="l" rtl="0">
                        <a:spcBef>
                          <a:spcPts val="0"/>
                        </a:spcBef>
                        <a:spcAft>
                          <a:spcPts val="0"/>
                        </a:spcAft>
                        <a:buNone/>
                      </a:pPr>
                      <a:r>
                        <a:rPr lang="en-GB"/>
                        <a:t>0.8555</a:t>
                      </a:r>
                      <a:endParaRPr/>
                    </a:p>
                  </a:txBody>
                  <a:tcPr marL="91425" marR="91425" marT="91425" marB="91425"/>
                </a:tc>
                <a:tc>
                  <a:txBody>
                    <a:bodyPr/>
                    <a:lstStyle/>
                    <a:p>
                      <a:pPr marL="0" lvl="0" indent="0" algn="l" rtl="0">
                        <a:spcBef>
                          <a:spcPts val="0"/>
                        </a:spcBef>
                        <a:spcAft>
                          <a:spcPts val="0"/>
                        </a:spcAft>
                        <a:buNone/>
                      </a:pPr>
                      <a:r>
                        <a:rPr lang="en-GB"/>
                        <a:t>0.9402</a:t>
                      </a:r>
                      <a:endParaRPr/>
                    </a:p>
                  </a:txBody>
                  <a:tcPr marL="91425" marR="91425" marT="91425" marB="91425"/>
                </a:tc>
                <a:tc>
                  <a:txBody>
                    <a:bodyPr/>
                    <a:lstStyle/>
                    <a:p>
                      <a:pPr marL="0" lvl="0" indent="0" algn="l" rtl="0">
                        <a:spcBef>
                          <a:spcPts val="0"/>
                        </a:spcBef>
                        <a:spcAft>
                          <a:spcPts val="0"/>
                        </a:spcAft>
                        <a:buNone/>
                      </a:pPr>
                      <a:r>
                        <a:rPr lang="en-GB"/>
                        <a:t>0.97986</a:t>
                      </a:r>
                      <a:endParaRPr/>
                    </a:p>
                  </a:txBody>
                  <a:tcPr marL="91425" marR="91425" marT="91425" marB="91425"/>
                </a:tc>
                <a:tc>
                  <a:txBody>
                    <a:bodyPr/>
                    <a:lstStyle/>
                    <a:p>
                      <a:pPr marL="0" lvl="0" indent="0" algn="l" rtl="0">
                        <a:spcBef>
                          <a:spcPts val="0"/>
                        </a:spcBef>
                        <a:spcAft>
                          <a:spcPts val="0"/>
                        </a:spcAft>
                        <a:buNone/>
                      </a:pPr>
                      <a:r>
                        <a:rPr lang="en-GB" dirty="0"/>
                        <a:t>1.00000</a:t>
                      </a:r>
                      <a:endParaRPr dirty="0"/>
                    </a:p>
                  </a:txBody>
                  <a:tcPr marL="91425" marR="91425" marT="91425" marB="91425"/>
                </a:tc>
                <a:extLst>
                  <a:ext uri="{0D108BD9-81ED-4DB2-BD59-A6C34878D82A}">
                    <a16:rowId xmlns:a16="http://schemas.microsoft.com/office/drawing/2014/main" val="10003"/>
                  </a:ext>
                </a:extLst>
              </a:tr>
            </a:tbl>
          </a:graphicData>
        </a:graphic>
      </p:graphicFrame>
      <p:sp>
        <p:nvSpPr>
          <p:cNvPr id="246" name="Google Shape;246;p39"/>
          <p:cNvSpPr/>
          <p:nvPr/>
        </p:nvSpPr>
        <p:spPr>
          <a:xfrm>
            <a:off x="260275" y="194872"/>
            <a:ext cx="5895198" cy="62209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800" b="1" dirty="0">
                <a:solidFill>
                  <a:schemeClr val="dk1"/>
                </a:solidFill>
              </a:rPr>
              <a:t>Principal Component Regression</a:t>
            </a:r>
            <a:endParaRPr sz="2800"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0"/>
          <p:cNvPicPr preferRelativeResize="0"/>
          <p:nvPr/>
        </p:nvPicPr>
        <p:blipFill>
          <a:blip r:embed="rId3">
            <a:alphaModFix/>
          </a:blip>
          <a:stretch>
            <a:fillRect/>
          </a:stretch>
        </p:blipFill>
        <p:spPr>
          <a:xfrm>
            <a:off x="1967172" y="1083154"/>
            <a:ext cx="5209655" cy="3741734"/>
          </a:xfrm>
          <a:prstGeom prst="rect">
            <a:avLst/>
          </a:prstGeom>
          <a:noFill/>
          <a:ln>
            <a:noFill/>
          </a:ln>
        </p:spPr>
      </p:pic>
      <p:sp>
        <p:nvSpPr>
          <p:cNvPr id="252" name="Google Shape;252;p40"/>
          <p:cNvSpPr/>
          <p:nvPr/>
        </p:nvSpPr>
        <p:spPr>
          <a:xfrm>
            <a:off x="269467" y="221176"/>
            <a:ext cx="2027683" cy="525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800" b="1" dirty="0">
                <a:solidFill>
                  <a:schemeClr val="dk1"/>
                </a:solidFill>
              </a:rPr>
              <a:t>Scree Plot</a:t>
            </a:r>
            <a:endParaRPr sz="2800" b="1" dirty="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body" idx="4294967295"/>
          </p:nvPr>
        </p:nvSpPr>
        <p:spPr>
          <a:xfrm>
            <a:off x="311700" y="1506538"/>
            <a:ext cx="8210000" cy="1660525"/>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GB" sz="1800" dirty="0">
                <a:solidFill>
                  <a:schemeClr val="dk1"/>
                </a:solidFill>
                <a:latin typeface="Calibri" pitchFamily="34" charset="0"/>
                <a:cs typeface="Calibri" pitchFamily="34" charset="0"/>
              </a:rPr>
              <a:t>VIFs of corresponding to each of </a:t>
            </a:r>
            <a:r>
              <a:rPr lang="en-GB" sz="1800">
                <a:solidFill>
                  <a:schemeClr val="dk1"/>
                </a:solidFill>
                <a:latin typeface="Calibri" pitchFamily="34" charset="0"/>
                <a:cs typeface="Calibri" pitchFamily="34" charset="0"/>
              </a:rPr>
              <a:t>the 4 </a:t>
            </a:r>
            <a:r>
              <a:rPr lang="en-GB" sz="1800" dirty="0">
                <a:solidFill>
                  <a:schemeClr val="dk1"/>
                </a:solidFill>
                <a:latin typeface="Calibri" pitchFamily="34" charset="0"/>
                <a:cs typeface="Calibri" pitchFamily="34" charset="0"/>
              </a:rPr>
              <a:t>principal components become 1.</a:t>
            </a:r>
          </a:p>
          <a:p>
            <a:pPr marL="127000" lvl="0" indent="0" algn="l" rtl="0">
              <a:spcBef>
                <a:spcPts val="0"/>
              </a:spcBef>
              <a:spcAft>
                <a:spcPts val="0"/>
              </a:spcAft>
              <a:buClr>
                <a:schemeClr val="dk1"/>
              </a:buClr>
              <a:buSzPts val="1600"/>
              <a:buNone/>
            </a:pPr>
            <a:endParaRPr lang="en-GB" sz="1800" dirty="0">
              <a:solidFill>
                <a:schemeClr val="dk1"/>
              </a:solidFill>
              <a:latin typeface="Calibri" pitchFamily="34" charset="0"/>
              <a:cs typeface="Calibri" pitchFamily="34" charset="0"/>
            </a:endParaRPr>
          </a:p>
          <a:p>
            <a:pPr marL="457200" lvl="0" indent="-330200" algn="l" rtl="0">
              <a:spcBef>
                <a:spcPts val="0"/>
              </a:spcBef>
              <a:spcAft>
                <a:spcPts val="0"/>
              </a:spcAft>
              <a:buClr>
                <a:schemeClr val="dk1"/>
              </a:buClr>
              <a:buSzPts val="1600"/>
              <a:buChar char="●"/>
            </a:pPr>
            <a:r>
              <a:rPr lang="en-GB" sz="1800" dirty="0">
                <a:solidFill>
                  <a:schemeClr val="dk1"/>
                </a:solidFill>
                <a:latin typeface="Calibri" pitchFamily="34" charset="0"/>
                <a:cs typeface="Calibri" pitchFamily="34" charset="0"/>
              </a:rPr>
              <a:t>The adjusted R-</a:t>
            </a:r>
            <a:r>
              <a:rPr lang="en-GB" sz="1800" dirty="0" err="1">
                <a:solidFill>
                  <a:schemeClr val="dk1"/>
                </a:solidFill>
                <a:latin typeface="Calibri" pitchFamily="34" charset="0"/>
                <a:cs typeface="Calibri" pitchFamily="34" charset="0"/>
              </a:rPr>
              <a:t>sq</a:t>
            </a:r>
            <a:r>
              <a:rPr lang="en-GB" sz="1800" dirty="0">
                <a:solidFill>
                  <a:schemeClr val="dk1"/>
                </a:solidFill>
                <a:latin typeface="Calibri" pitchFamily="34" charset="0"/>
                <a:cs typeface="Calibri" pitchFamily="34" charset="0"/>
              </a:rPr>
              <a:t> is 81.82%.</a:t>
            </a:r>
            <a:endParaRPr sz="1800" dirty="0">
              <a:solidFill>
                <a:schemeClr val="dk1"/>
              </a:solidFill>
              <a:latin typeface="Calibri" pitchFamily="34" charset="0"/>
              <a:cs typeface="Calibri" pitchFamily="34" charset="0"/>
            </a:endParaRPr>
          </a:p>
          <a:p>
            <a:pPr marL="0" lvl="0" indent="0" algn="l" rtl="0">
              <a:spcBef>
                <a:spcPts val="1200"/>
              </a:spcBef>
              <a:spcAft>
                <a:spcPts val="1200"/>
              </a:spcAft>
              <a:buNone/>
            </a:pPr>
            <a:endParaRPr sz="1600" dirty="0">
              <a:solidFill>
                <a:schemeClr val="dk1"/>
              </a:solidFill>
              <a:latin typeface="Calibri" pitchFamily="34" charset="0"/>
              <a:cs typeface="Calibri" pitchFamily="34" charset="0"/>
            </a:endParaRPr>
          </a:p>
        </p:txBody>
      </p:sp>
      <p:sp>
        <p:nvSpPr>
          <p:cNvPr id="258" name="Google Shape;258;p41"/>
          <p:cNvSpPr/>
          <p:nvPr/>
        </p:nvSpPr>
        <p:spPr>
          <a:xfrm>
            <a:off x="311699" y="388502"/>
            <a:ext cx="2297685" cy="6533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800" b="1" dirty="0">
                <a:solidFill>
                  <a:schemeClr val="dk1"/>
                </a:solidFill>
              </a:rPr>
              <a:t>After Fitting</a:t>
            </a:r>
            <a:endParaRPr sz="28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2"/>
          <p:cNvSpPr txBox="1">
            <a:spLocks noGrp="1"/>
          </p:cNvSpPr>
          <p:nvPr>
            <p:ph type="body" idx="4294967295"/>
          </p:nvPr>
        </p:nvSpPr>
        <p:spPr>
          <a:xfrm>
            <a:off x="623888" y="3524250"/>
            <a:ext cx="8520112" cy="44450"/>
          </a:xfrm>
          <a:prstGeom prst="rect">
            <a:avLst/>
          </a:prstGeom>
        </p:spPr>
        <p:txBody>
          <a:bodyPr spcFirstLastPara="1" wrap="square" lIns="91425" tIns="91425" rIns="91425" bIns="91425" anchor="t" anchorCtr="0">
            <a:normAutofit fontScale="25000" lnSpcReduction="20000"/>
          </a:bodyPr>
          <a:lstStyle/>
          <a:p>
            <a:pPr marL="0" lvl="0" indent="0" algn="l" rtl="0">
              <a:spcBef>
                <a:spcPts val="1200"/>
              </a:spcBef>
              <a:spcAft>
                <a:spcPts val="0"/>
              </a:spcAft>
              <a:buNone/>
            </a:pPr>
            <a:endParaRPr dirty="0"/>
          </a:p>
          <a:p>
            <a:pPr marL="0" lvl="0" indent="0" algn="l" rtl="0">
              <a:spcBef>
                <a:spcPts val="1200"/>
              </a:spcBef>
              <a:spcAft>
                <a:spcPts val="0"/>
              </a:spcAft>
              <a:buNone/>
            </a:pPr>
            <a:endParaRPr sz="2100" dirty="0"/>
          </a:p>
          <a:p>
            <a:pPr marL="0" lvl="0" indent="0" algn="l" rtl="0">
              <a:spcBef>
                <a:spcPts val="1200"/>
              </a:spcBef>
              <a:spcAft>
                <a:spcPts val="1200"/>
              </a:spcAft>
              <a:buNone/>
            </a:pPr>
            <a:endParaRPr sz="2200" dirty="0"/>
          </a:p>
        </p:txBody>
      </p:sp>
      <p:sp>
        <p:nvSpPr>
          <p:cNvPr id="264" name="Google Shape;264;p42"/>
          <p:cNvSpPr/>
          <p:nvPr/>
        </p:nvSpPr>
        <p:spPr>
          <a:xfrm>
            <a:off x="421925" y="402779"/>
            <a:ext cx="3897314" cy="71398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3200" b="1" dirty="0">
                <a:solidFill>
                  <a:schemeClr val="dk1"/>
                </a:solidFill>
              </a:rPr>
              <a:t>Heteroscedasticity</a:t>
            </a:r>
            <a:endParaRPr sz="3200" b="1" dirty="0">
              <a:solidFill>
                <a:schemeClr val="dk1"/>
              </a:solidFill>
            </a:endParaRPr>
          </a:p>
          <a:p>
            <a:pPr marL="0" lvl="0" indent="0" algn="l" rtl="0">
              <a:spcBef>
                <a:spcPts val="0"/>
              </a:spcBef>
              <a:spcAft>
                <a:spcPts val="0"/>
              </a:spcAft>
              <a:buNone/>
            </a:pPr>
            <a:endParaRPr dirty="0"/>
          </a:p>
        </p:txBody>
      </p:sp>
      <p:sp>
        <p:nvSpPr>
          <p:cNvPr id="5" name="TextBox 4">
            <a:extLst>
              <a:ext uri="{FF2B5EF4-FFF2-40B4-BE49-F238E27FC236}">
                <a16:creationId xmlns:a16="http://schemas.microsoft.com/office/drawing/2014/main" id="{4CF28F5B-89B4-4150-BFC8-01A9EC4ED7A5}"/>
              </a:ext>
            </a:extLst>
          </p:cNvPr>
          <p:cNvSpPr txBox="1"/>
          <p:nvPr/>
        </p:nvSpPr>
        <p:spPr>
          <a:xfrm>
            <a:off x="421925" y="1693650"/>
            <a:ext cx="7995052" cy="2031325"/>
          </a:xfrm>
          <a:prstGeom prst="rect">
            <a:avLst/>
          </a:prstGeom>
          <a:noFill/>
        </p:spPr>
        <p:txBody>
          <a:bodyPr wrap="square">
            <a:spAutoFit/>
          </a:bodyPr>
          <a:lstStyle/>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Now we will check if the data is homoscedastic or heteroscedastic; In regression analysis it is required that the errors are homoscedastic. Errors have mean zero and constant variance and are uncorrelated. So Y should also be homoscedastic in nature. </a:t>
            </a:r>
          </a:p>
          <a:p>
            <a:pPr marL="0" lvl="0" indent="0" algn="l" rtl="0">
              <a:spcBef>
                <a:spcPts val="0"/>
              </a:spcBef>
              <a:spcAft>
                <a:spcPts val="0"/>
              </a:spcAft>
              <a:buNone/>
            </a:pP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We will check this through following models and methods:-</a:t>
            </a:r>
          </a:p>
          <a:p>
            <a:pPr marL="0" lvl="0" indent="0" algn="l" rtl="0">
              <a:spcBef>
                <a:spcPts val="0"/>
              </a:spcBef>
              <a:spcAft>
                <a:spcPts val="0"/>
              </a:spcAft>
              <a:buNone/>
            </a:pPr>
            <a:endParaRPr lang="en-US"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body" idx="4294967295"/>
          </p:nvPr>
        </p:nvSpPr>
        <p:spPr>
          <a:xfrm>
            <a:off x="425274" y="1152525"/>
            <a:ext cx="8096425" cy="573088"/>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GB" b="1" dirty="0"/>
              <a:t>A) Residual Plot vs fitted y</a:t>
            </a:r>
            <a:endParaRPr b="1" dirty="0"/>
          </a:p>
        </p:txBody>
      </p:sp>
      <p:pic>
        <p:nvPicPr>
          <p:cNvPr id="270" name="Google Shape;270;p43"/>
          <p:cNvPicPr preferRelativeResize="0"/>
          <p:nvPr/>
        </p:nvPicPr>
        <p:blipFill>
          <a:blip r:embed="rId3">
            <a:alphaModFix/>
          </a:blip>
          <a:stretch>
            <a:fillRect/>
          </a:stretch>
        </p:blipFill>
        <p:spPr>
          <a:xfrm>
            <a:off x="662049" y="1725175"/>
            <a:ext cx="4473831" cy="3121145"/>
          </a:xfrm>
          <a:prstGeom prst="rect">
            <a:avLst/>
          </a:prstGeom>
          <a:noFill/>
          <a:ln>
            <a:noFill/>
          </a:ln>
        </p:spPr>
      </p:pic>
      <p:sp>
        <p:nvSpPr>
          <p:cNvPr id="271" name="Google Shape;271;p43"/>
          <p:cNvSpPr/>
          <p:nvPr/>
        </p:nvSpPr>
        <p:spPr>
          <a:xfrm>
            <a:off x="425275" y="387510"/>
            <a:ext cx="4771193" cy="53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a:solidFill>
                  <a:schemeClr val="dk1"/>
                </a:solidFill>
              </a:rPr>
              <a:t>Using Ridge Regression Model</a:t>
            </a:r>
            <a:endParaRPr sz="1000" b="1"/>
          </a:p>
        </p:txBody>
      </p:sp>
      <p:sp>
        <p:nvSpPr>
          <p:cNvPr id="272" name="Google Shape;272;p43"/>
          <p:cNvSpPr txBox="1"/>
          <p:nvPr/>
        </p:nvSpPr>
        <p:spPr>
          <a:xfrm>
            <a:off x="5595990" y="2571750"/>
            <a:ext cx="2776200" cy="677078"/>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Clr>
                <a:schemeClr val="dk1"/>
              </a:buClr>
              <a:buSzPts val="1400"/>
            </a:pPr>
            <a:r>
              <a:rPr lang="en-GB" sz="1600" dirty="0">
                <a:solidFill>
                  <a:schemeClr val="dk1"/>
                </a:solidFill>
                <a:latin typeface="Calibri" pitchFamily="34" charset="0"/>
                <a:cs typeface="Calibri" pitchFamily="34" charset="0"/>
              </a:rPr>
              <a:t>It shows a slight </a:t>
            </a:r>
            <a:r>
              <a:rPr lang="en-GB" sz="1600" b="1" dirty="0">
                <a:solidFill>
                  <a:schemeClr val="dk1"/>
                </a:solidFill>
                <a:latin typeface="Calibri" pitchFamily="34" charset="0"/>
                <a:cs typeface="Calibri" pitchFamily="34" charset="0"/>
              </a:rPr>
              <a:t>U shaped</a:t>
            </a:r>
            <a:r>
              <a:rPr lang="en-GB" sz="1600" dirty="0">
                <a:solidFill>
                  <a:schemeClr val="dk1"/>
                </a:solidFill>
                <a:latin typeface="Calibri" pitchFamily="34" charset="0"/>
                <a:cs typeface="Calibri" pitchFamily="34" charset="0"/>
              </a:rPr>
              <a:t> pattern.</a:t>
            </a:r>
            <a:endParaRPr sz="1600" dirty="0">
              <a:latin typeface="Calibri" pitchFamily="34" charset="0"/>
              <a:cs typeface="Calibri"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4"/>
          <p:cNvPicPr preferRelativeResize="0"/>
          <p:nvPr/>
        </p:nvPicPr>
        <p:blipFill>
          <a:blip r:embed="rId3">
            <a:alphaModFix/>
          </a:blip>
          <a:stretch>
            <a:fillRect/>
          </a:stretch>
        </p:blipFill>
        <p:spPr>
          <a:xfrm>
            <a:off x="681727" y="1147777"/>
            <a:ext cx="3541576" cy="3150416"/>
          </a:xfrm>
          <a:prstGeom prst="rect">
            <a:avLst/>
          </a:prstGeom>
          <a:noFill/>
          <a:ln>
            <a:noFill/>
          </a:ln>
        </p:spPr>
      </p:pic>
      <p:pic>
        <p:nvPicPr>
          <p:cNvPr id="278" name="Google Shape;278;p44"/>
          <p:cNvPicPr preferRelativeResize="0"/>
          <p:nvPr/>
        </p:nvPicPr>
        <p:blipFill>
          <a:blip r:embed="rId4">
            <a:alphaModFix/>
          </a:blip>
          <a:stretch>
            <a:fillRect/>
          </a:stretch>
        </p:blipFill>
        <p:spPr>
          <a:xfrm>
            <a:off x="4888951" y="1147777"/>
            <a:ext cx="3541575" cy="3155165"/>
          </a:xfrm>
          <a:prstGeom prst="rect">
            <a:avLst/>
          </a:prstGeom>
          <a:noFill/>
          <a:ln>
            <a:noFill/>
          </a:ln>
        </p:spPr>
      </p:pic>
      <p:sp>
        <p:nvSpPr>
          <p:cNvPr id="279" name="Google Shape;279;p44"/>
          <p:cNvSpPr txBox="1"/>
          <p:nvPr/>
        </p:nvSpPr>
        <p:spPr>
          <a:xfrm>
            <a:off x="1263803" y="4406025"/>
            <a:ext cx="295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t>Residual plot vs X1</a:t>
            </a:r>
            <a:endParaRPr dirty="0"/>
          </a:p>
        </p:txBody>
      </p:sp>
      <p:sp>
        <p:nvSpPr>
          <p:cNvPr id="280" name="Google Shape;280;p44"/>
          <p:cNvSpPr txBox="1"/>
          <p:nvPr/>
        </p:nvSpPr>
        <p:spPr>
          <a:xfrm>
            <a:off x="5577275" y="4406025"/>
            <a:ext cx="272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dirty="0">
                <a:solidFill>
                  <a:schemeClr val="dk1"/>
                </a:solidFill>
              </a:rPr>
              <a:t>Residual plot vs X2</a:t>
            </a:r>
            <a:endParaRPr dirty="0">
              <a:solidFill>
                <a:schemeClr val="dk1"/>
              </a:solidFill>
            </a:endParaRPr>
          </a:p>
        </p:txBody>
      </p:sp>
      <p:sp>
        <p:nvSpPr>
          <p:cNvPr id="281" name="Google Shape;281;p44"/>
          <p:cNvSpPr txBox="1"/>
          <p:nvPr/>
        </p:nvSpPr>
        <p:spPr>
          <a:xfrm>
            <a:off x="1107451" y="244225"/>
            <a:ext cx="75630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dk1"/>
                </a:solidFill>
              </a:rPr>
              <a:t>Residual plots vs. each of the predictors </a:t>
            </a:r>
            <a:endParaRPr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body" idx="4294967295"/>
          </p:nvPr>
        </p:nvSpPr>
        <p:spPr>
          <a:xfrm>
            <a:off x="623888" y="1119398"/>
            <a:ext cx="7590472" cy="30988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endParaRPr lang="en-IN" sz="2900" b="1" dirty="0">
              <a:solidFill>
                <a:srgbClr val="000000"/>
              </a:solidFill>
              <a:latin typeface="Calibri" panose="020F0502020204030204" pitchFamily="34" charset="0"/>
              <a:cs typeface="Calibri" panose="020F0502020204030204" pitchFamily="34" charset="0"/>
            </a:endParaRPr>
          </a:p>
          <a:p>
            <a:pPr marL="0" lvl="0" indent="0" algn="l" rtl="0">
              <a:spcBef>
                <a:spcPts val="1200"/>
              </a:spcBef>
              <a:spcAft>
                <a:spcPts val="1200"/>
              </a:spcAft>
              <a:buNone/>
            </a:pPr>
            <a:endParaRPr dirty="0">
              <a:latin typeface="Calibri" panose="020F0502020204030204" pitchFamily="34" charset="0"/>
              <a:cs typeface="Calibri" panose="020F0502020204030204" pitchFamily="34" charset="0"/>
            </a:endParaRPr>
          </a:p>
        </p:txBody>
      </p:sp>
      <p:sp>
        <p:nvSpPr>
          <p:cNvPr id="67" name="Google Shape;67;p15"/>
          <p:cNvSpPr/>
          <p:nvPr/>
        </p:nvSpPr>
        <p:spPr>
          <a:xfrm>
            <a:off x="311699" y="434975"/>
            <a:ext cx="2483539"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latin typeface="Calibri" panose="020F0502020204030204" pitchFamily="34" charset="0"/>
                <a:cs typeface="Calibri" panose="020F0502020204030204" pitchFamily="34" charset="0"/>
              </a:rPr>
              <a:t>About the Data</a:t>
            </a:r>
            <a:endParaRPr sz="2400" b="1"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07182BF-FBDD-429A-97B8-06DA4635C948}"/>
              </a:ext>
            </a:extLst>
          </p:cNvPr>
          <p:cNvSpPr txBox="1"/>
          <p:nvPr/>
        </p:nvSpPr>
        <p:spPr>
          <a:xfrm>
            <a:off x="623888" y="1139979"/>
            <a:ext cx="6234112" cy="3122073"/>
          </a:xfrm>
          <a:prstGeom prst="rect">
            <a:avLst/>
          </a:prstGeom>
          <a:noFill/>
        </p:spPr>
        <p:txBody>
          <a:bodyPr wrap="square">
            <a:spAutoFit/>
          </a:bodyPr>
          <a:lstStyle/>
          <a:p>
            <a:pPr marL="0" lvl="0" indent="0" algn="l" rtl="0">
              <a:lnSpc>
                <a:spcPct val="120000"/>
              </a:lnSpc>
              <a:spcBef>
                <a:spcPts val="0"/>
              </a:spcBef>
              <a:spcAft>
                <a:spcPts val="0"/>
              </a:spcAft>
              <a:buNone/>
            </a:pPr>
            <a:r>
              <a:rPr lang="en-GB" sz="2000" b="1" dirty="0">
                <a:solidFill>
                  <a:schemeClr val="dk1"/>
                </a:solidFill>
                <a:latin typeface="Calibri" panose="020F0502020204030204" pitchFamily="34" charset="0"/>
                <a:cs typeface="Calibri" panose="020F0502020204030204" pitchFamily="34" charset="0"/>
              </a:rPr>
              <a:t>Response:</a:t>
            </a:r>
          </a:p>
          <a:p>
            <a:pPr marL="0" lvl="0" indent="0" algn="l" rtl="0">
              <a:lnSpc>
                <a:spcPct val="120000"/>
              </a:lnSpc>
              <a:spcBef>
                <a:spcPts val="0"/>
              </a:spcBef>
              <a:spcAft>
                <a:spcPts val="0"/>
              </a:spcAft>
              <a:buNone/>
            </a:pPr>
            <a:r>
              <a:rPr lang="en-GB" sz="1600" dirty="0">
                <a:solidFill>
                  <a:schemeClr val="dk1"/>
                </a:solidFill>
                <a:latin typeface="Calibri" panose="020F0502020204030204" pitchFamily="34" charset="0"/>
                <a:cs typeface="Calibri" panose="020F0502020204030204" pitchFamily="34" charset="0"/>
              </a:rPr>
              <a:t>Y:Ladder Score</a:t>
            </a:r>
          </a:p>
          <a:p>
            <a:pPr marL="0" lvl="0" indent="0" algn="l" rtl="0">
              <a:spcBef>
                <a:spcPts val="1200"/>
              </a:spcBef>
              <a:spcAft>
                <a:spcPts val="0"/>
              </a:spcAft>
              <a:buNone/>
            </a:pPr>
            <a:endParaRPr lang="en-GB" sz="1400" b="1" dirty="0">
              <a:solidFill>
                <a:srgbClr val="000000"/>
              </a:solidFill>
              <a:latin typeface="Calibri" panose="020F0502020204030204" pitchFamily="34" charset="0"/>
              <a:cs typeface="Calibri" panose="020F0502020204030204" pitchFamily="34" charset="0"/>
            </a:endParaRPr>
          </a:p>
          <a:p>
            <a:pPr marL="0" lvl="0" indent="0" algn="l" rtl="0">
              <a:spcBef>
                <a:spcPts val="1200"/>
              </a:spcBef>
              <a:spcAft>
                <a:spcPts val="0"/>
              </a:spcAft>
              <a:buNone/>
            </a:pPr>
            <a:r>
              <a:rPr lang="en-GB" sz="2000" b="1" dirty="0">
                <a:solidFill>
                  <a:srgbClr val="000000"/>
                </a:solidFill>
                <a:latin typeface="Calibri" panose="020F0502020204030204" pitchFamily="34" charset="0"/>
                <a:cs typeface="Calibri" panose="020F0502020204030204" pitchFamily="34" charset="0"/>
              </a:rPr>
              <a:t>Regressors:</a:t>
            </a:r>
          </a:p>
          <a:p>
            <a:pPr marL="114300">
              <a:lnSpc>
                <a:spcPct val="120000"/>
              </a:lnSpc>
              <a:spcBef>
                <a:spcPts val="0"/>
              </a:spcBef>
              <a:buClr>
                <a:schemeClr val="dk1"/>
              </a:buClr>
              <a:buSzPct val="100000"/>
            </a:pPr>
            <a:r>
              <a:rPr lang="en-US" sz="1400" dirty="0">
                <a:solidFill>
                  <a:schemeClr val="dk1"/>
                </a:solidFill>
                <a:latin typeface="Calibri" panose="020F0502020204030204" pitchFamily="34" charset="0"/>
                <a:cs typeface="Calibri" panose="020F0502020204030204" pitchFamily="34" charset="0"/>
              </a:rPr>
              <a:t>X1:Logged GDP Per Capita</a:t>
            </a:r>
          </a:p>
          <a:p>
            <a:pPr marL="971550" indent="-857250">
              <a:lnSpc>
                <a:spcPct val="120000"/>
              </a:lnSpc>
              <a:spcBef>
                <a:spcPts val="0"/>
              </a:spcBef>
              <a:buClr>
                <a:schemeClr val="dk1"/>
              </a:buClr>
              <a:buSzPct val="100000"/>
            </a:pPr>
            <a:r>
              <a:rPr lang="en-US" sz="1400" dirty="0">
                <a:solidFill>
                  <a:schemeClr val="dk1"/>
                </a:solidFill>
                <a:latin typeface="Calibri" panose="020F0502020204030204" pitchFamily="34" charset="0"/>
                <a:cs typeface="Calibri" panose="020F0502020204030204" pitchFamily="34" charset="0"/>
              </a:rPr>
              <a:t>X2:Social Support</a:t>
            </a:r>
          </a:p>
          <a:p>
            <a:pPr marL="971550" indent="-857250">
              <a:lnSpc>
                <a:spcPct val="120000"/>
              </a:lnSpc>
              <a:spcBef>
                <a:spcPts val="0"/>
              </a:spcBef>
              <a:buClr>
                <a:schemeClr val="dk1"/>
              </a:buClr>
              <a:buSzPct val="100000"/>
            </a:pPr>
            <a:r>
              <a:rPr lang="en-US" sz="1400" dirty="0">
                <a:solidFill>
                  <a:schemeClr val="dk1"/>
                </a:solidFill>
                <a:latin typeface="Calibri" panose="020F0502020204030204" pitchFamily="34" charset="0"/>
                <a:cs typeface="Calibri" panose="020F0502020204030204" pitchFamily="34" charset="0"/>
              </a:rPr>
              <a:t>X3:Healthy Life Expectancy</a:t>
            </a:r>
          </a:p>
          <a:p>
            <a:pPr marL="971550" indent="-857250">
              <a:lnSpc>
                <a:spcPct val="120000"/>
              </a:lnSpc>
              <a:spcBef>
                <a:spcPts val="0"/>
              </a:spcBef>
              <a:buClr>
                <a:schemeClr val="dk1"/>
              </a:buClr>
              <a:buSzPct val="100000"/>
            </a:pPr>
            <a:r>
              <a:rPr lang="en-US" sz="1400" dirty="0">
                <a:solidFill>
                  <a:schemeClr val="dk1"/>
                </a:solidFill>
                <a:latin typeface="Calibri" panose="020F0502020204030204" pitchFamily="34" charset="0"/>
                <a:cs typeface="Calibri" panose="020F0502020204030204" pitchFamily="34" charset="0"/>
              </a:rPr>
              <a:t>X4:Freedom To Make Life Choices</a:t>
            </a:r>
          </a:p>
          <a:p>
            <a:pPr marL="971550" indent="-857250">
              <a:lnSpc>
                <a:spcPct val="120000"/>
              </a:lnSpc>
              <a:spcBef>
                <a:spcPts val="0"/>
              </a:spcBef>
              <a:buClr>
                <a:schemeClr val="dk1"/>
              </a:buClr>
              <a:buSzPct val="100000"/>
            </a:pPr>
            <a:r>
              <a:rPr lang="en-US" sz="1400" dirty="0">
                <a:solidFill>
                  <a:schemeClr val="dk1"/>
                </a:solidFill>
                <a:latin typeface="Calibri" panose="020F0502020204030204" pitchFamily="34" charset="0"/>
                <a:cs typeface="Calibri" panose="020F0502020204030204" pitchFamily="34" charset="0"/>
              </a:rPr>
              <a:t>X5:Generosity</a:t>
            </a:r>
          </a:p>
          <a:p>
            <a:pPr marL="971550" indent="-857250">
              <a:lnSpc>
                <a:spcPct val="120000"/>
              </a:lnSpc>
              <a:spcBef>
                <a:spcPts val="0"/>
              </a:spcBef>
              <a:buClr>
                <a:schemeClr val="dk1"/>
              </a:buClr>
              <a:buSzPct val="100000"/>
            </a:pPr>
            <a:r>
              <a:rPr lang="en-US" sz="1400" dirty="0">
                <a:solidFill>
                  <a:schemeClr val="dk1"/>
                </a:solidFill>
                <a:latin typeface="Calibri" panose="020F0502020204030204" pitchFamily="34" charset="0"/>
                <a:cs typeface="Calibri" panose="020F0502020204030204" pitchFamily="34" charset="0"/>
              </a:rPr>
              <a:t>X6:Perception Of Corruption</a:t>
            </a:r>
            <a:endParaRPr lang="en-US" sz="1400" dirty="0">
              <a:solidFill>
                <a:srgbClr val="FFFFFF"/>
              </a:solidFill>
              <a:latin typeface="Calibri" panose="020F0502020204030204" pitchFamily="34" charset="0"/>
              <a:ea typeface="Trebuchet MS"/>
              <a:cs typeface="Calibri" panose="020F0502020204030204" pitchFamily="34" charset="0"/>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a:spLocks noGrp="1"/>
          </p:cNvSpPr>
          <p:nvPr>
            <p:ph type="title" idx="4294967295"/>
          </p:nvPr>
        </p:nvSpPr>
        <p:spPr>
          <a:xfrm flipV="1">
            <a:off x="0" y="196850"/>
            <a:ext cx="3627438" cy="36353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000" b="1">
              <a:solidFill>
                <a:srgbClr val="000000"/>
              </a:solidFill>
            </a:endParaRPr>
          </a:p>
          <a:p>
            <a:pPr marL="0" lvl="0" indent="0" algn="l" rtl="0">
              <a:spcBef>
                <a:spcPts val="0"/>
              </a:spcBef>
              <a:spcAft>
                <a:spcPts val="0"/>
              </a:spcAft>
              <a:buNone/>
            </a:pPr>
            <a:endParaRPr/>
          </a:p>
        </p:txBody>
      </p:sp>
      <p:pic>
        <p:nvPicPr>
          <p:cNvPr id="287" name="Google Shape;287;p45"/>
          <p:cNvPicPr preferRelativeResize="0"/>
          <p:nvPr/>
        </p:nvPicPr>
        <p:blipFill>
          <a:blip r:embed="rId3">
            <a:alphaModFix/>
          </a:blip>
          <a:stretch>
            <a:fillRect/>
          </a:stretch>
        </p:blipFill>
        <p:spPr>
          <a:xfrm>
            <a:off x="400450" y="644475"/>
            <a:ext cx="3821200" cy="3370250"/>
          </a:xfrm>
          <a:prstGeom prst="rect">
            <a:avLst/>
          </a:prstGeom>
          <a:noFill/>
          <a:ln>
            <a:noFill/>
          </a:ln>
        </p:spPr>
      </p:pic>
      <p:pic>
        <p:nvPicPr>
          <p:cNvPr id="288" name="Google Shape;288;p45"/>
          <p:cNvPicPr preferRelativeResize="0"/>
          <p:nvPr/>
        </p:nvPicPr>
        <p:blipFill>
          <a:blip r:embed="rId4">
            <a:alphaModFix/>
          </a:blip>
          <a:stretch>
            <a:fillRect/>
          </a:stretch>
        </p:blipFill>
        <p:spPr>
          <a:xfrm>
            <a:off x="4690020" y="681037"/>
            <a:ext cx="3955860" cy="3370250"/>
          </a:xfrm>
          <a:prstGeom prst="rect">
            <a:avLst/>
          </a:prstGeom>
          <a:noFill/>
          <a:ln>
            <a:noFill/>
          </a:ln>
        </p:spPr>
      </p:pic>
      <p:sp>
        <p:nvSpPr>
          <p:cNvPr id="289" name="Google Shape;289;p45"/>
          <p:cNvSpPr txBox="1"/>
          <p:nvPr/>
        </p:nvSpPr>
        <p:spPr>
          <a:xfrm>
            <a:off x="1408365" y="4098825"/>
            <a:ext cx="226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t>Residual plot vs X3                                                                                                                                                    </a:t>
            </a:r>
            <a:endParaRPr dirty="0"/>
          </a:p>
        </p:txBody>
      </p:sp>
      <p:sp>
        <p:nvSpPr>
          <p:cNvPr id="290" name="Google Shape;290;p45"/>
          <p:cNvSpPr txBox="1"/>
          <p:nvPr/>
        </p:nvSpPr>
        <p:spPr>
          <a:xfrm>
            <a:off x="5676450" y="4114825"/>
            <a:ext cx="1983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dirty="0">
                <a:solidFill>
                  <a:schemeClr val="dk1"/>
                </a:solidFill>
              </a:rPr>
              <a:t>Residual plot vs X4                                                                                                                                                </a:t>
            </a:r>
            <a:endParaRPr dirty="0">
              <a:solidFill>
                <a:schemeClr val="dk1"/>
              </a:solidFill>
            </a:endParaRPr>
          </a:p>
          <a:p>
            <a:pPr marL="0" lvl="0" indent="0" algn="l" rtl="0">
              <a:spcBef>
                <a:spcPts val="0"/>
              </a:spcBef>
              <a:spcAft>
                <a:spcPts val="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6"/>
          <p:cNvSpPr txBox="1">
            <a:spLocks noGrp="1"/>
          </p:cNvSpPr>
          <p:nvPr>
            <p:ph type="body" idx="4294967295"/>
          </p:nvPr>
        </p:nvSpPr>
        <p:spPr>
          <a:xfrm>
            <a:off x="0" y="4411663"/>
            <a:ext cx="8521700" cy="590550"/>
          </a:xfrm>
          <a:prstGeom prst="rect">
            <a:avLst/>
          </a:prstGeom>
        </p:spPr>
        <p:txBody>
          <a:bodyPr spcFirstLastPara="1" wrap="square" lIns="91425" tIns="91425" rIns="91425" bIns="91425" anchor="t" anchorCtr="0">
            <a:normAutofit fontScale="62500" lnSpcReduction="20000"/>
          </a:bodyPr>
          <a:lstStyle/>
          <a:p>
            <a:pPr marL="0" lvl="0" indent="0" algn="ctr" rtl="0">
              <a:spcBef>
                <a:spcPts val="0"/>
              </a:spcBef>
              <a:spcAft>
                <a:spcPts val="1200"/>
              </a:spcAft>
              <a:buNone/>
            </a:pPr>
            <a:r>
              <a:rPr lang="en-GB" dirty="0"/>
              <a:t>                                                   </a:t>
            </a:r>
            <a:endParaRPr dirty="0"/>
          </a:p>
        </p:txBody>
      </p:sp>
      <p:pic>
        <p:nvPicPr>
          <p:cNvPr id="296" name="Google Shape;296;p46"/>
          <p:cNvPicPr preferRelativeResize="0"/>
          <p:nvPr/>
        </p:nvPicPr>
        <p:blipFill>
          <a:blip r:embed="rId3">
            <a:alphaModFix/>
          </a:blip>
          <a:stretch>
            <a:fillRect/>
          </a:stretch>
        </p:blipFill>
        <p:spPr>
          <a:xfrm>
            <a:off x="443450" y="503305"/>
            <a:ext cx="4128550" cy="3256148"/>
          </a:xfrm>
          <a:prstGeom prst="rect">
            <a:avLst/>
          </a:prstGeom>
          <a:noFill/>
          <a:ln>
            <a:noFill/>
          </a:ln>
        </p:spPr>
      </p:pic>
      <p:pic>
        <p:nvPicPr>
          <p:cNvPr id="297" name="Google Shape;297;p46"/>
          <p:cNvPicPr preferRelativeResize="0"/>
          <p:nvPr/>
        </p:nvPicPr>
        <p:blipFill>
          <a:blip r:embed="rId4">
            <a:alphaModFix/>
          </a:blip>
          <a:stretch>
            <a:fillRect/>
          </a:stretch>
        </p:blipFill>
        <p:spPr>
          <a:xfrm>
            <a:off x="4776471" y="503303"/>
            <a:ext cx="3909732" cy="3192350"/>
          </a:xfrm>
          <a:prstGeom prst="rect">
            <a:avLst/>
          </a:prstGeom>
          <a:noFill/>
          <a:ln>
            <a:noFill/>
          </a:ln>
        </p:spPr>
      </p:pic>
      <p:sp>
        <p:nvSpPr>
          <p:cNvPr id="298" name="Google Shape;298;p46"/>
          <p:cNvSpPr txBox="1"/>
          <p:nvPr/>
        </p:nvSpPr>
        <p:spPr>
          <a:xfrm>
            <a:off x="1350950" y="3759450"/>
            <a:ext cx="236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a:solidFill>
                  <a:schemeClr val="dk1"/>
                </a:solidFill>
              </a:rPr>
              <a:t>Residual plot vs X5</a:t>
            </a:r>
            <a:endParaRPr>
              <a:solidFill>
                <a:schemeClr val="dk1"/>
              </a:solidFill>
            </a:endParaRPr>
          </a:p>
          <a:p>
            <a:pPr marL="0" lvl="0" indent="0" algn="l" rtl="0">
              <a:spcBef>
                <a:spcPts val="0"/>
              </a:spcBef>
              <a:spcAft>
                <a:spcPts val="0"/>
              </a:spcAft>
              <a:buNone/>
            </a:pPr>
            <a:endParaRPr/>
          </a:p>
        </p:txBody>
      </p:sp>
      <p:sp>
        <p:nvSpPr>
          <p:cNvPr id="299" name="Google Shape;299;p46"/>
          <p:cNvSpPr txBox="1"/>
          <p:nvPr/>
        </p:nvSpPr>
        <p:spPr>
          <a:xfrm>
            <a:off x="5837550" y="3746150"/>
            <a:ext cx="2726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a:solidFill>
                  <a:schemeClr val="dk1"/>
                </a:solidFill>
              </a:rPr>
              <a:t>Residual plot vs X6</a:t>
            </a:r>
            <a:endParaRPr>
              <a:solidFill>
                <a:schemeClr val="dk1"/>
              </a:solidFill>
            </a:endParaRPr>
          </a:p>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BC6776BD-DE63-4751-9313-5B583B847AEE}"/>
              </a:ext>
            </a:extLst>
          </p:cNvPr>
          <p:cNvSpPr txBox="1"/>
          <p:nvPr/>
        </p:nvSpPr>
        <p:spPr>
          <a:xfrm>
            <a:off x="311700" y="4412247"/>
            <a:ext cx="9120597" cy="370551"/>
          </a:xfrm>
          <a:prstGeom prst="rect">
            <a:avLst/>
          </a:prstGeom>
          <a:noFill/>
        </p:spPr>
        <p:txBody>
          <a:bodyPr wrap="square">
            <a:spAutoFit/>
          </a:bodyPr>
          <a:lstStyle/>
          <a:p>
            <a:pPr marL="132048" marR="546100" lvl="0" indent="0" rtl="0">
              <a:lnSpc>
                <a:spcPct val="113000"/>
              </a:lnSpc>
              <a:spcBef>
                <a:spcPts val="300"/>
              </a:spcBef>
              <a:spcAft>
                <a:spcPts val="0"/>
              </a:spcAft>
              <a:buClr>
                <a:schemeClr val="dk1"/>
              </a:buClr>
              <a:buSzPct val="100000"/>
              <a:buNone/>
            </a:pPr>
            <a:r>
              <a:rPr lang="en-US" sz="1600" dirty="0">
                <a:solidFill>
                  <a:schemeClr val="dk1"/>
                </a:solidFill>
                <a:latin typeface="Calibri" pitchFamily="34" charset="0"/>
                <a:cs typeface="Calibri" panose="020F0502020204030204" pitchFamily="34" charset="0"/>
              </a:rPr>
              <a:t>The plots vs x</a:t>
            </a:r>
            <a:r>
              <a:rPr lang="en-US" sz="1600" baseline="-25000" dirty="0">
                <a:solidFill>
                  <a:schemeClr val="dk1"/>
                </a:solidFill>
                <a:latin typeface="Calibri" panose="020F0502020204030204" pitchFamily="34" charset="0"/>
                <a:cs typeface="Calibri" panose="020F0502020204030204" pitchFamily="34" charset="0"/>
              </a:rPr>
              <a:t>4</a:t>
            </a:r>
            <a:r>
              <a:rPr lang="en-US" sz="1600" dirty="0">
                <a:solidFill>
                  <a:schemeClr val="dk1"/>
                </a:solidFill>
                <a:latin typeface="Calibri" panose="020F0502020204030204" pitchFamily="34" charset="0"/>
                <a:cs typeface="Calibri" panose="020F0502020204030204" pitchFamily="34" charset="0"/>
              </a:rPr>
              <a:t>,x</a:t>
            </a:r>
            <a:r>
              <a:rPr lang="en-US" sz="1600" baseline="-25000" dirty="0">
                <a:solidFill>
                  <a:schemeClr val="dk1"/>
                </a:solidFill>
                <a:latin typeface="Calibri" panose="020F0502020204030204" pitchFamily="34" charset="0"/>
                <a:cs typeface="Calibri" panose="020F0502020204030204" pitchFamily="34" charset="0"/>
              </a:rPr>
              <a:t>5 </a:t>
            </a:r>
            <a:r>
              <a:rPr lang="en-US" sz="1600" dirty="0">
                <a:solidFill>
                  <a:schemeClr val="dk1"/>
                </a:solidFill>
                <a:latin typeface="Calibri" panose="020F0502020204030204" pitchFamily="34" charset="0"/>
                <a:cs typeface="Calibri" panose="020F0502020204030204" pitchFamily="34" charset="0"/>
              </a:rPr>
              <a:t>&amp; x</a:t>
            </a:r>
            <a:r>
              <a:rPr lang="en-US" sz="1600" baseline="-25000" dirty="0">
                <a:solidFill>
                  <a:schemeClr val="dk1"/>
                </a:solidFill>
                <a:latin typeface="Calibri" panose="020F0502020204030204" pitchFamily="34" charset="0"/>
                <a:cs typeface="Calibri" panose="020F0502020204030204" pitchFamily="34" charset="0"/>
              </a:rPr>
              <a:t>6 </a:t>
            </a:r>
            <a:r>
              <a:rPr lang="en-US" sz="1600" dirty="0">
                <a:solidFill>
                  <a:schemeClr val="dk1"/>
                </a:solidFill>
                <a:latin typeface="Calibri" panose="020F0502020204030204" pitchFamily="34" charset="0"/>
                <a:cs typeface="Calibri" panose="020F0502020204030204" pitchFamily="34" charset="0"/>
              </a:rPr>
              <a:t>show some unusual pattern which needs to be checked further</a:t>
            </a:r>
            <a:r>
              <a:rPr lang="en-US" sz="900" dirty="0">
                <a:solidFill>
                  <a:schemeClr val="dk1"/>
                </a:solidFill>
                <a:latin typeface="Calibri" pitchFamily="34" charset="0"/>
                <a:cs typeface="Calibri" pitchFamily="34" charset="0"/>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7"/>
          <p:cNvSpPr txBox="1">
            <a:spLocks noGrp="1"/>
          </p:cNvSpPr>
          <p:nvPr>
            <p:ph type="body" idx="4294967295"/>
          </p:nvPr>
        </p:nvSpPr>
        <p:spPr>
          <a:xfrm>
            <a:off x="0" y="1152525"/>
            <a:ext cx="8521700" cy="1585913"/>
          </a:xfrm>
          <a:prstGeom prst="rect">
            <a:avLst/>
          </a:prstGeom>
        </p:spPr>
        <p:txBody>
          <a:bodyPr spcFirstLastPara="1" wrap="square" lIns="91425" tIns="91425" rIns="91425" bIns="91425" anchor="t" anchorCtr="0">
            <a:normAutofit/>
          </a:bodyPr>
          <a:lstStyle/>
          <a:p>
            <a:pPr marL="0" lvl="0" indent="0" algn="ctr" rtl="0">
              <a:spcBef>
                <a:spcPts val="1200"/>
              </a:spcBef>
              <a:spcAft>
                <a:spcPts val="0"/>
              </a:spcAft>
              <a:buClr>
                <a:schemeClr val="dk1"/>
              </a:buClr>
              <a:buSzPct val="61111"/>
              <a:buFont typeface="Arial"/>
              <a:buNone/>
            </a:pPr>
            <a:endParaRPr dirty="0"/>
          </a:p>
          <a:p>
            <a:pPr marL="0" lvl="0" indent="0" algn="l" rtl="0">
              <a:spcBef>
                <a:spcPts val="1200"/>
              </a:spcBef>
              <a:spcAft>
                <a:spcPts val="1200"/>
              </a:spcAft>
              <a:buNone/>
            </a:pPr>
            <a:endParaRPr dirty="0"/>
          </a:p>
        </p:txBody>
      </p:sp>
      <mc:AlternateContent xmlns:mc="http://schemas.openxmlformats.org/markup-compatibility/2006" xmlns:a14="http://schemas.microsoft.com/office/drawing/2010/main">
        <mc:Choice Requires="a14">
          <p:graphicFrame>
            <p:nvGraphicFramePr>
              <p:cNvPr id="305" name="Google Shape;305;p47"/>
              <p:cNvGraphicFramePr/>
              <p:nvPr>
                <p:extLst>
                  <p:ext uri="{D42A27DB-BD31-4B8C-83A1-F6EECF244321}">
                    <p14:modId xmlns:p14="http://schemas.microsoft.com/office/powerpoint/2010/main" val="932952754"/>
                  </p:ext>
                </p:extLst>
              </p:nvPr>
            </p:nvGraphicFramePr>
            <p:xfrm>
              <a:off x="524875" y="3324918"/>
              <a:ext cx="8094250" cy="1637864"/>
            </p:xfrm>
            <a:graphic>
              <a:graphicData uri="http://schemas.openxmlformats.org/drawingml/2006/table">
                <a:tbl>
                  <a:tblPr>
                    <a:noFill/>
                  </a:tblPr>
                  <a:tblGrid>
                    <a:gridCol w="1618850">
                      <a:extLst>
                        <a:ext uri="{9D8B030D-6E8A-4147-A177-3AD203B41FA5}">
                          <a16:colId xmlns:a16="http://schemas.microsoft.com/office/drawing/2014/main" val="20000"/>
                        </a:ext>
                      </a:extLst>
                    </a:gridCol>
                    <a:gridCol w="1618850">
                      <a:extLst>
                        <a:ext uri="{9D8B030D-6E8A-4147-A177-3AD203B41FA5}">
                          <a16:colId xmlns:a16="http://schemas.microsoft.com/office/drawing/2014/main" val="20001"/>
                        </a:ext>
                      </a:extLst>
                    </a:gridCol>
                    <a:gridCol w="1618850">
                      <a:extLst>
                        <a:ext uri="{9D8B030D-6E8A-4147-A177-3AD203B41FA5}">
                          <a16:colId xmlns:a16="http://schemas.microsoft.com/office/drawing/2014/main" val="20002"/>
                        </a:ext>
                      </a:extLst>
                    </a:gridCol>
                    <a:gridCol w="1618850">
                      <a:extLst>
                        <a:ext uri="{9D8B030D-6E8A-4147-A177-3AD203B41FA5}">
                          <a16:colId xmlns:a16="http://schemas.microsoft.com/office/drawing/2014/main" val="20003"/>
                        </a:ext>
                      </a:extLst>
                    </a:gridCol>
                    <a:gridCol w="1618850">
                      <a:extLst>
                        <a:ext uri="{9D8B030D-6E8A-4147-A177-3AD203B41FA5}">
                          <a16:colId xmlns:a16="http://schemas.microsoft.com/office/drawing/2014/main" val="20004"/>
                        </a:ext>
                      </a:extLst>
                    </a:gridCol>
                  </a:tblGrid>
                  <a:tr h="385668">
                    <a:tc>
                      <a:txBody>
                        <a:bodyPr/>
                        <a:lstStyle/>
                        <a:p>
                          <a:pPr marL="0" lvl="0" indent="0" algn="l" rtl="0">
                            <a:spcBef>
                              <a:spcPts val="0"/>
                            </a:spcBef>
                            <a:spcAft>
                              <a:spcPts val="0"/>
                            </a:spcAft>
                            <a:buNone/>
                          </a:pPr>
                          <a:endParaRPr/>
                        </a:p>
                      </a:txBody>
                      <a:tcPr marL="91425" marR="91425" marT="91425" marB="91425">
                        <a:lnR w="12650" cap="flat" cmpd="sng">
                          <a:solidFill>
                            <a:srgbClr val="000000"/>
                          </a:solidFill>
                          <a:prstDash val="solid"/>
                          <a:round/>
                          <a:headEnd type="none" w="sm" len="sm"/>
                          <a:tailEnd type="none" w="sm" len="sm"/>
                        </a:lnR>
                      </a:tcPr>
                    </a:tc>
                    <a:tc>
                      <a:txBody>
                        <a:bodyPr/>
                        <a:lstStyle/>
                        <a:p>
                          <a:pPr marL="0" marR="152400" lvl="0" indent="0" algn="ctr" rtl="0">
                            <a:lnSpc>
                              <a:spcPct val="115000"/>
                            </a:lnSpc>
                            <a:spcBef>
                              <a:spcPts val="700"/>
                            </a:spcBef>
                            <a:spcAft>
                              <a:spcPts val="0"/>
                            </a:spcAft>
                            <a:buNone/>
                          </a:pPr>
                          <a:r>
                            <a:rPr lang="en-GB" dirty="0"/>
                            <a:t>x</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t>1/x</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ad>
                                  <m:radPr>
                                    <m:degHide m:val="on"/>
                                    <m:ctrlPr>
                                      <a:rPr lang="en-IN" sz="1350" i="1" kern="1200" smtClean="0">
                                        <a:solidFill>
                                          <a:srgbClr val="000000"/>
                                        </a:solidFill>
                                        <a:effectLst/>
                                        <a:latin typeface="Cambria Math" panose="02040503050406030204" pitchFamily="18" charset="0"/>
                                        <a:ea typeface="Arial"/>
                                        <a:cs typeface="Arial"/>
                                      </a:rPr>
                                    </m:ctrlPr>
                                  </m:radPr>
                                  <m:deg/>
                                  <m:e>
                                    <m:r>
                                      <m:rPr>
                                        <m:sty m:val="p"/>
                                      </m:rPr>
                                      <a:rPr lang="en-US" sz="1350" kern="1200">
                                        <a:solidFill>
                                          <a:srgbClr val="000000"/>
                                        </a:solidFill>
                                        <a:effectLst/>
                                        <a:latin typeface="Cambria Math" panose="02040503050406030204" pitchFamily="18" charset="0"/>
                                        <a:ea typeface="Arial"/>
                                        <a:cs typeface="Arial"/>
                                      </a:rPr>
                                      <m:t>X</m:t>
                                    </m:r>
                                  </m:e>
                                </m:rad>
                              </m:oMath>
                            </m:oMathPara>
                          </a14:m>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US" sz="1350" i="1" kern="1200" dirty="0">
                              <a:solidFill>
                                <a:srgbClr val="000000"/>
                              </a:solidFill>
                              <a:effectLst/>
                              <a:latin typeface="Arial"/>
                              <a:ea typeface="Arial"/>
                              <a:cs typeface="Arial"/>
                            </a:rPr>
                            <a:t>1/</a:t>
                          </a:r>
                          <a14:m>
                            <m:oMath xmlns:m="http://schemas.openxmlformats.org/officeDocument/2006/math">
                              <m:rad>
                                <m:radPr>
                                  <m:degHide m:val="on"/>
                                  <m:ctrlPr>
                                    <a:rPr lang="en-IN" sz="1350" i="1" kern="1200">
                                      <a:solidFill>
                                        <a:srgbClr val="000000"/>
                                      </a:solidFill>
                                      <a:effectLst/>
                                      <a:latin typeface="Cambria Math" panose="02040503050406030204" pitchFamily="18" charset="0"/>
                                      <a:ea typeface="Arial"/>
                                      <a:cs typeface="Arial"/>
                                    </a:rPr>
                                  </m:ctrlPr>
                                </m:radPr>
                                <m:deg/>
                                <m:e>
                                  <m:r>
                                    <m:rPr>
                                      <m:sty m:val="p"/>
                                    </m:rPr>
                                    <a:rPr lang="en-US" sz="1350" kern="1200">
                                      <a:solidFill>
                                        <a:srgbClr val="000000"/>
                                      </a:solidFill>
                                      <a:effectLst/>
                                      <a:latin typeface="Cambria Math" panose="02040503050406030204" pitchFamily="18" charset="0"/>
                                      <a:ea typeface="Arial"/>
                                      <a:cs typeface="Arial"/>
                                    </a:rPr>
                                    <m:t>X</m:t>
                                  </m:r>
                                </m:e>
                              </m:rad>
                            </m:oMath>
                          </a14:m>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75332">
                    <a:tc>
                      <a:txBody>
                        <a:bodyPr/>
                        <a:lstStyle/>
                        <a:p>
                          <a:pPr marL="0" lvl="0" indent="0" algn="l" rtl="0">
                            <a:spcBef>
                              <a:spcPts val="0"/>
                            </a:spcBef>
                            <a:spcAft>
                              <a:spcPts val="0"/>
                            </a:spcAft>
                            <a:buNone/>
                          </a:pPr>
                          <a:r>
                            <a:rPr lang="en-GB" dirty="0"/>
                            <a:t>X4</a:t>
                          </a:r>
                          <a:endParaRPr dirty="0"/>
                        </a:p>
                      </a:txBody>
                      <a:tcPr marL="91425" marR="91425" marT="91425" marB="91425">
                        <a:lnR w="12650" cap="flat" cmpd="sng">
                          <a:solidFill>
                            <a:srgbClr val="000000"/>
                          </a:solidFill>
                          <a:prstDash val="solid"/>
                          <a:round/>
                          <a:headEnd type="none" w="sm" len="sm"/>
                          <a:tailEnd type="none" w="sm" len="sm"/>
                        </a:lnR>
                      </a:tcPr>
                    </a:tc>
                    <a:tc>
                      <a:txBody>
                        <a:bodyPr/>
                        <a:lstStyle/>
                        <a:p>
                          <a:pPr marL="0" marR="152400" lvl="0" indent="0" algn="ctr" rtl="0">
                            <a:lnSpc>
                              <a:spcPct val="115000"/>
                            </a:lnSpc>
                            <a:spcBef>
                              <a:spcPts val="700"/>
                            </a:spcBef>
                            <a:spcAft>
                              <a:spcPts val="0"/>
                            </a:spcAft>
                            <a:buNone/>
                          </a:pPr>
                          <a:r>
                            <a:rPr lang="en-GB">
                              <a:highlight>
                                <a:srgbClr val="00FF00"/>
                              </a:highlight>
                            </a:rPr>
                            <a:t>0.004883</a:t>
                          </a:r>
                          <a:endParaRPr>
                            <a:highlight>
                              <a:srgbClr val="00FF00"/>
                            </a:highlight>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t>0.001402</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a:t>0.003903</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a:t>0.00213</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5332">
                    <a:tc>
                      <a:txBody>
                        <a:bodyPr/>
                        <a:lstStyle/>
                        <a:p>
                          <a:pPr marL="0" lvl="0" indent="0" algn="l" rtl="0">
                            <a:spcBef>
                              <a:spcPts val="0"/>
                            </a:spcBef>
                            <a:spcAft>
                              <a:spcPts val="0"/>
                            </a:spcAft>
                            <a:buNone/>
                          </a:pPr>
                          <a:r>
                            <a:rPr lang="en-GB" dirty="0"/>
                            <a:t>X5</a:t>
                          </a:r>
                          <a:endParaRPr dirty="0"/>
                        </a:p>
                      </a:txBody>
                      <a:tcPr marL="91425" marR="91425" marT="91425" marB="91425">
                        <a:lnR w="12650" cap="flat" cmpd="sng">
                          <a:solidFill>
                            <a:srgbClr val="000000"/>
                          </a:solidFill>
                          <a:prstDash val="solid"/>
                          <a:round/>
                          <a:headEnd type="none" w="sm" len="sm"/>
                          <a:tailEnd type="none" w="sm" len="sm"/>
                        </a:lnR>
                      </a:tcPr>
                    </a:tc>
                    <a:tc>
                      <a:txBody>
                        <a:bodyPr/>
                        <a:lstStyle/>
                        <a:p>
                          <a:pPr marL="0" marR="152400" lvl="0" indent="0" algn="ctr" rtl="0">
                            <a:lnSpc>
                              <a:spcPct val="115000"/>
                            </a:lnSpc>
                            <a:spcBef>
                              <a:spcPts val="700"/>
                            </a:spcBef>
                            <a:spcAft>
                              <a:spcPts val="0"/>
                            </a:spcAft>
                            <a:buNone/>
                          </a:pPr>
                          <a:r>
                            <a:rPr lang="en-GB"/>
                            <a:t>8.104e-08</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a:highlight>
                                <a:srgbClr val="00FF00"/>
                              </a:highlight>
                            </a:rPr>
                            <a:t>0.0008338</a:t>
                          </a:r>
                          <a:endParaRPr>
                            <a:highlight>
                              <a:srgbClr val="00FF00"/>
                            </a:highlight>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t>**</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t>**</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5332">
                    <a:tc>
                      <a:txBody>
                        <a:bodyPr/>
                        <a:lstStyle/>
                        <a:p>
                          <a:pPr marL="0" lvl="0" indent="0" algn="l" rtl="0">
                            <a:spcBef>
                              <a:spcPts val="0"/>
                            </a:spcBef>
                            <a:spcAft>
                              <a:spcPts val="0"/>
                            </a:spcAft>
                            <a:buNone/>
                          </a:pPr>
                          <a:r>
                            <a:rPr lang="en-GB"/>
                            <a:t>X6</a:t>
                          </a:r>
                          <a:endParaRPr/>
                        </a:p>
                      </a:txBody>
                      <a:tcPr marL="91425" marR="91425" marT="91425" marB="91425">
                        <a:lnR w="12650" cap="flat" cmpd="sng">
                          <a:solidFill>
                            <a:srgbClr val="000000"/>
                          </a:solidFill>
                          <a:prstDash val="solid"/>
                          <a:round/>
                          <a:headEnd type="none" w="sm" len="sm"/>
                          <a:tailEnd type="none" w="sm" len="sm"/>
                        </a:lnR>
                      </a:tcPr>
                    </a:tc>
                    <a:tc>
                      <a:txBody>
                        <a:bodyPr/>
                        <a:lstStyle/>
                        <a:p>
                          <a:pPr marL="0" marR="152400" lvl="0" indent="0" algn="ctr" rtl="0">
                            <a:lnSpc>
                              <a:spcPct val="115000"/>
                            </a:lnSpc>
                            <a:spcBef>
                              <a:spcPts val="700"/>
                            </a:spcBef>
                            <a:spcAft>
                              <a:spcPts val="0"/>
                            </a:spcAft>
                            <a:buNone/>
                          </a:pPr>
                          <a:r>
                            <a:rPr lang="en-GB"/>
                            <a:t>0.04368</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t>0.04796</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a:t>0.04748</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highlight>
                                <a:srgbClr val="00FF00"/>
                              </a:highlight>
                            </a:rPr>
                            <a:t>0.05012</a:t>
                          </a:r>
                          <a:endParaRPr dirty="0">
                            <a:highlight>
                              <a:srgbClr val="00FF00"/>
                            </a:highlight>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mc:Choice>
        <mc:Fallback xmlns="">
          <p:graphicFrame>
            <p:nvGraphicFramePr>
              <p:cNvPr id="305" name="Google Shape;305;p47"/>
              <p:cNvGraphicFramePr/>
              <p:nvPr>
                <p:extLst>
                  <p:ext uri="{D42A27DB-BD31-4B8C-83A1-F6EECF244321}">
                    <p14:modId xmlns:p14="http://schemas.microsoft.com/office/powerpoint/2010/main" val="932952754"/>
                  </p:ext>
                </p:extLst>
              </p:nvPr>
            </p:nvGraphicFramePr>
            <p:xfrm>
              <a:off x="524875" y="3324918"/>
              <a:ext cx="8094250" cy="1637864"/>
            </p:xfrm>
            <a:graphic>
              <a:graphicData uri="http://schemas.openxmlformats.org/drawingml/2006/table">
                <a:tbl>
                  <a:tblPr>
                    <a:noFill/>
                  </a:tblPr>
                  <a:tblGrid>
                    <a:gridCol w="1618850">
                      <a:extLst>
                        <a:ext uri="{9D8B030D-6E8A-4147-A177-3AD203B41FA5}">
                          <a16:colId xmlns:a16="http://schemas.microsoft.com/office/drawing/2014/main" val="20000"/>
                        </a:ext>
                      </a:extLst>
                    </a:gridCol>
                    <a:gridCol w="1618850">
                      <a:extLst>
                        <a:ext uri="{9D8B030D-6E8A-4147-A177-3AD203B41FA5}">
                          <a16:colId xmlns:a16="http://schemas.microsoft.com/office/drawing/2014/main" val="20001"/>
                        </a:ext>
                      </a:extLst>
                    </a:gridCol>
                    <a:gridCol w="1618850">
                      <a:extLst>
                        <a:ext uri="{9D8B030D-6E8A-4147-A177-3AD203B41FA5}">
                          <a16:colId xmlns:a16="http://schemas.microsoft.com/office/drawing/2014/main" val="20002"/>
                        </a:ext>
                      </a:extLst>
                    </a:gridCol>
                    <a:gridCol w="1618850">
                      <a:extLst>
                        <a:ext uri="{9D8B030D-6E8A-4147-A177-3AD203B41FA5}">
                          <a16:colId xmlns:a16="http://schemas.microsoft.com/office/drawing/2014/main" val="20003"/>
                        </a:ext>
                      </a:extLst>
                    </a:gridCol>
                    <a:gridCol w="1618850">
                      <a:extLst>
                        <a:ext uri="{9D8B030D-6E8A-4147-A177-3AD203B41FA5}">
                          <a16:colId xmlns:a16="http://schemas.microsoft.com/office/drawing/2014/main" val="20004"/>
                        </a:ext>
                      </a:extLst>
                    </a:gridCol>
                  </a:tblGrid>
                  <a:tr h="415895">
                    <a:tc>
                      <a:txBody>
                        <a:bodyPr/>
                        <a:lstStyle/>
                        <a:p>
                          <a:pPr marL="0" lvl="0" indent="0" algn="l" rtl="0">
                            <a:spcBef>
                              <a:spcPts val="0"/>
                            </a:spcBef>
                            <a:spcAft>
                              <a:spcPts val="0"/>
                            </a:spcAft>
                            <a:buNone/>
                          </a:pPr>
                          <a:endParaRPr/>
                        </a:p>
                      </a:txBody>
                      <a:tcPr marL="91425" marR="91425" marT="91425" marB="91425">
                        <a:lnR w="12650" cap="flat" cmpd="sng">
                          <a:solidFill>
                            <a:srgbClr val="000000"/>
                          </a:solidFill>
                          <a:prstDash val="solid"/>
                          <a:round/>
                          <a:headEnd type="none" w="sm" len="sm"/>
                          <a:tailEnd type="none" w="sm" len="sm"/>
                        </a:lnR>
                      </a:tcPr>
                    </a:tc>
                    <a:tc>
                      <a:txBody>
                        <a:bodyPr/>
                        <a:lstStyle/>
                        <a:p>
                          <a:pPr marL="0" marR="152400" lvl="0" indent="0" algn="ctr" rtl="0">
                            <a:lnSpc>
                              <a:spcPct val="115000"/>
                            </a:lnSpc>
                            <a:spcBef>
                              <a:spcPts val="700"/>
                            </a:spcBef>
                            <a:spcAft>
                              <a:spcPts val="0"/>
                            </a:spcAft>
                            <a:buNone/>
                          </a:pPr>
                          <a:r>
                            <a:rPr lang="en-GB"/>
                            <a:t>x</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a:t>1/x</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endParaRPr lang="en-US"/>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blipFill>
                          <a:blip r:embed="rId3"/>
                          <a:stretch>
                            <a:fillRect l="-301132" t="-1449" r="-101132" b="-294203"/>
                          </a:stretch>
                        </a:blipFill>
                      </a:tcPr>
                    </a:tc>
                    <a:tc>
                      <a:txBody>
                        <a:bodyPr/>
                        <a:lstStyle/>
                        <a:p>
                          <a:endParaRPr lang="en-US"/>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blipFill>
                          <a:blip r:embed="rId3"/>
                          <a:stretch>
                            <a:fillRect l="-399624" t="-1449" r="-752" b="-294203"/>
                          </a:stretch>
                        </a:blipFill>
                      </a:tcPr>
                    </a:tc>
                    <a:extLst>
                      <a:ext uri="{0D108BD9-81ED-4DB2-BD59-A6C34878D82A}">
                        <a16:rowId xmlns:a16="http://schemas.microsoft.com/office/drawing/2014/main" val="10000"/>
                      </a:ext>
                    </a:extLst>
                  </a:tr>
                  <a:tr h="407323">
                    <a:tc>
                      <a:txBody>
                        <a:bodyPr/>
                        <a:lstStyle/>
                        <a:p>
                          <a:pPr marL="0" lvl="0" indent="0" algn="l" rtl="0">
                            <a:spcBef>
                              <a:spcPts val="0"/>
                            </a:spcBef>
                            <a:spcAft>
                              <a:spcPts val="0"/>
                            </a:spcAft>
                            <a:buNone/>
                          </a:pPr>
                          <a:r>
                            <a:rPr lang="en-GB"/>
                            <a:t>X4</a:t>
                          </a:r>
                          <a:endParaRPr/>
                        </a:p>
                      </a:txBody>
                      <a:tcPr marL="91425" marR="91425" marT="91425" marB="91425">
                        <a:lnR w="12650" cap="flat" cmpd="sng">
                          <a:solidFill>
                            <a:srgbClr val="000000"/>
                          </a:solidFill>
                          <a:prstDash val="solid"/>
                          <a:round/>
                          <a:headEnd type="none" w="sm" len="sm"/>
                          <a:tailEnd type="none" w="sm" len="sm"/>
                        </a:lnR>
                      </a:tcPr>
                    </a:tc>
                    <a:tc>
                      <a:txBody>
                        <a:bodyPr/>
                        <a:lstStyle/>
                        <a:p>
                          <a:pPr marL="0" marR="152400" lvl="0" indent="0" algn="ctr" rtl="0">
                            <a:lnSpc>
                              <a:spcPct val="115000"/>
                            </a:lnSpc>
                            <a:spcBef>
                              <a:spcPts val="700"/>
                            </a:spcBef>
                            <a:spcAft>
                              <a:spcPts val="0"/>
                            </a:spcAft>
                            <a:buNone/>
                          </a:pPr>
                          <a:r>
                            <a:rPr lang="en-GB">
                              <a:highlight>
                                <a:srgbClr val="00FF00"/>
                              </a:highlight>
                            </a:rPr>
                            <a:t>0.004883</a:t>
                          </a:r>
                          <a:endParaRPr>
                            <a:highlight>
                              <a:srgbClr val="00FF00"/>
                            </a:highlight>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t>0.001402</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a:t>0.003903</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a:t>0.00213</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07323">
                    <a:tc>
                      <a:txBody>
                        <a:bodyPr/>
                        <a:lstStyle/>
                        <a:p>
                          <a:pPr marL="0" lvl="0" indent="0" algn="l" rtl="0">
                            <a:spcBef>
                              <a:spcPts val="0"/>
                            </a:spcBef>
                            <a:spcAft>
                              <a:spcPts val="0"/>
                            </a:spcAft>
                            <a:buNone/>
                          </a:pPr>
                          <a:r>
                            <a:rPr lang="en-GB"/>
                            <a:t>X5</a:t>
                          </a:r>
                          <a:endParaRPr/>
                        </a:p>
                      </a:txBody>
                      <a:tcPr marL="91425" marR="91425" marT="91425" marB="91425">
                        <a:lnR w="12650" cap="flat" cmpd="sng">
                          <a:solidFill>
                            <a:srgbClr val="000000"/>
                          </a:solidFill>
                          <a:prstDash val="solid"/>
                          <a:round/>
                          <a:headEnd type="none" w="sm" len="sm"/>
                          <a:tailEnd type="none" w="sm" len="sm"/>
                        </a:lnR>
                      </a:tcPr>
                    </a:tc>
                    <a:tc>
                      <a:txBody>
                        <a:bodyPr/>
                        <a:lstStyle/>
                        <a:p>
                          <a:pPr marL="0" marR="152400" lvl="0" indent="0" algn="ctr" rtl="0">
                            <a:lnSpc>
                              <a:spcPct val="115000"/>
                            </a:lnSpc>
                            <a:spcBef>
                              <a:spcPts val="700"/>
                            </a:spcBef>
                            <a:spcAft>
                              <a:spcPts val="0"/>
                            </a:spcAft>
                            <a:buNone/>
                          </a:pPr>
                          <a:r>
                            <a:rPr lang="en-GB"/>
                            <a:t>8.104e-08</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a:highlight>
                                <a:srgbClr val="00FF00"/>
                              </a:highlight>
                            </a:rPr>
                            <a:t>0.0008338</a:t>
                          </a:r>
                          <a:endParaRPr>
                            <a:highlight>
                              <a:srgbClr val="00FF00"/>
                            </a:highlight>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t>**</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t>**</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07323">
                    <a:tc>
                      <a:txBody>
                        <a:bodyPr/>
                        <a:lstStyle/>
                        <a:p>
                          <a:pPr marL="0" lvl="0" indent="0" algn="l" rtl="0">
                            <a:spcBef>
                              <a:spcPts val="0"/>
                            </a:spcBef>
                            <a:spcAft>
                              <a:spcPts val="0"/>
                            </a:spcAft>
                            <a:buNone/>
                          </a:pPr>
                          <a:r>
                            <a:rPr lang="en-GB"/>
                            <a:t>X6</a:t>
                          </a:r>
                          <a:endParaRPr/>
                        </a:p>
                      </a:txBody>
                      <a:tcPr marL="91425" marR="91425" marT="91425" marB="91425">
                        <a:lnR w="12650" cap="flat" cmpd="sng">
                          <a:solidFill>
                            <a:srgbClr val="000000"/>
                          </a:solidFill>
                          <a:prstDash val="solid"/>
                          <a:round/>
                          <a:headEnd type="none" w="sm" len="sm"/>
                          <a:tailEnd type="none" w="sm" len="sm"/>
                        </a:lnR>
                      </a:tcPr>
                    </a:tc>
                    <a:tc>
                      <a:txBody>
                        <a:bodyPr/>
                        <a:lstStyle/>
                        <a:p>
                          <a:pPr marL="0" marR="152400" lvl="0" indent="0" algn="ctr" rtl="0">
                            <a:lnSpc>
                              <a:spcPct val="115000"/>
                            </a:lnSpc>
                            <a:spcBef>
                              <a:spcPts val="700"/>
                            </a:spcBef>
                            <a:spcAft>
                              <a:spcPts val="0"/>
                            </a:spcAft>
                            <a:buNone/>
                          </a:pPr>
                          <a:r>
                            <a:rPr lang="en-GB"/>
                            <a:t>0.04368</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t>0.04796</a:t>
                          </a:r>
                          <a:endParaRPr dirty="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a:t>0.04748</a:t>
                          </a:r>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152400" lvl="0" indent="0" algn="ctr" rtl="0">
                            <a:lnSpc>
                              <a:spcPct val="115000"/>
                            </a:lnSpc>
                            <a:spcBef>
                              <a:spcPts val="700"/>
                            </a:spcBef>
                            <a:spcAft>
                              <a:spcPts val="0"/>
                            </a:spcAft>
                            <a:buNone/>
                          </a:pPr>
                          <a:r>
                            <a:rPr lang="en-GB" dirty="0">
                              <a:highlight>
                                <a:srgbClr val="00FF00"/>
                              </a:highlight>
                            </a:rPr>
                            <a:t>0.05012</a:t>
                          </a:r>
                          <a:endParaRPr dirty="0">
                            <a:highlight>
                              <a:srgbClr val="00FF00"/>
                            </a:highlight>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mc:Fallback>
      </mc:AlternateContent>
      <p:sp>
        <p:nvSpPr>
          <p:cNvPr id="306" name="Google Shape;306;p47"/>
          <p:cNvSpPr/>
          <p:nvPr/>
        </p:nvSpPr>
        <p:spPr>
          <a:xfrm>
            <a:off x="421925" y="204725"/>
            <a:ext cx="2536865" cy="57476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800" b="1" dirty="0" err="1">
                <a:solidFill>
                  <a:schemeClr val="dk1"/>
                </a:solidFill>
              </a:rPr>
              <a:t>Glejser’s</a:t>
            </a:r>
            <a:r>
              <a:rPr lang="en-GB" sz="2800" b="1" dirty="0">
                <a:solidFill>
                  <a:schemeClr val="dk1"/>
                </a:solidFill>
              </a:rPr>
              <a:t> test</a:t>
            </a:r>
            <a:endParaRPr sz="2800" b="1" dirty="0">
              <a:solidFill>
                <a:schemeClr val="dk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47B47E-CAEC-4141-8DF2-9AE388D40762}"/>
                  </a:ext>
                </a:extLst>
              </p:cNvPr>
              <p:cNvSpPr txBox="1"/>
              <p:nvPr/>
            </p:nvSpPr>
            <p:spPr>
              <a:xfrm>
                <a:off x="524875" y="779489"/>
                <a:ext cx="8094250" cy="2362378"/>
              </a:xfrm>
              <a:prstGeom prst="rect">
                <a:avLst/>
              </a:prstGeom>
              <a:noFill/>
            </p:spPr>
            <p:txBody>
              <a:bodyPr wrap="square">
                <a:spAutoFit/>
              </a:bodyPr>
              <a:lstStyle/>
              <a:p>
                <a:pPr marL="457200" lvl="0" indent="-346524" algn="l" rtl="0">
                  <a:spcBef>
                    <a:spcPts val="0"/>
                  </a:spcBef>
                  <a:spcAft>
                    <a:spcPts val="0"/>
                  </a:spcAft>
                  <a:buSzPct val="100000"/>
                  <a:buChar char="●"/>
                </a:pPr>
                <a:r>
                  <a:rPr lang="en-US" sz="1800" dirty="0"/>
                  <a:t>Checks which of the predictors are responsible for heteroscedasticity.</a:t>
                </a:r>
              </a:p>
              <a:p>
                <a:pPr marL="457200" lvl="0" indent="-346524" algn="l" rtl="0">
                  <a:spcBef>
                    <a:spcPts val="0"/>
                  </a:spcBef>
                  <a:spcAft>
                    <a:spcPts val="0"/>
                  </a:spcAft>
                  <a:buSzPct val="100000"/>
                  <a:buChar char="●"/>
                </a:pPr>
                <a:r>
                  <a:rPr lang="en-US" sz="1800" dirty="0"/>
                  <a:t>The form of heteroscedasticity</a:t>
                </a:r>
              </a:p>
              <a:p>
                <a:pPr marL="110676" lvl="0" algn="ctr" rtl="0">
                  <a:spcBef>
                    <a:spcPts val="0"/>
                  </a:spcBef>
                  <a:spcAft>
                    <a:spcPts val="0"/>
                  </a:spcAft>
                  <a:buSzPct val="100000"/>
                </a:pPr>
                <a:endParaRPr lang="en-US" dirty="0">
                  <a:effectLst/>
                  <a:latin typeface="Calibri" panose="020F0502020204030204" pitchFamily="34" charset="0"/>
                  <a:ea typeface="Calibri" panose="020F0502020204030204" pitchFamily="34" charset="0"/>
                  <a:cs typeface="Mangal" panose="02040503050203030202" pitchFamily="18" charset="0"/>
                </a:endParaRPr>
              </a:p>
              <a:p>
                <a:pPr marL="110676" lvl="0" algn="ctr" rtl="0">
                  <a:spcBef>
                    <a:spcPts val="0"/>
                  </a:spcBef>
                  <a:spcAft>
                    <a:spcPts val="0"/>
                  </a:spcAft>
                  <a:buSzPct val="100000"/>
                </a:pPr>
                <a:r>
                  <a:rPr lang="en-US" sz="1600" dirty="0">
                    <a:effectLst/>
                    <a:latin typeface="Calibri" panose="020F0502020204030204" pitchFamily="34" charset="0"/>
                    <a:ea typeface="Calibri" panose="020F0502020204030204" pitchFamily="34" charset="0"/>
                    <a:cs typeface="Mangal" panose="02040503050203030202" pitchFamily="18" charset="0"/>
                  </a:rPr>
                  <a:t>H</a:t>
                </a:r>
                <a:r>
                  <a:rPr lang="en-US" sz="1600" baseline="-25000" dirty="0">
                    <a:effectLst/>
                    <a:latin typeface="Calibri" panose="020F0502020204030204" pitchFamily="34" charset="0"/>
                    <a:ea typeface="Calibri" panose="020F0502020204030204" pitchFamily="34" charset="0"/>
                    <a:cs typeface="Mangal" panose="02040503050203030202" pitchFamily="18" charset="0"/>
                  </a:rPr>
                  <a:t>0</a:t>
                </a:r>
                <a:r>
                  <a:rPr lang="en-US" sz="1600" dirty="0">
                    <a:effectLst/>
                    <a:latin typeface="Calibri" panose="020F0502020204030204" pitchFamily="34" charset="0"/>
                    <a:ea typeface="Calibri" panose="020F0502020204030204" pitchFamily="34" charset="0"/>
                    <a:cs typeface="Mangal" panose="02040503050203030202" pitchFamily="18" charset="0"/>
                  </a:rPr>
                  <a:t>:c</a:t>
                </a:r>
                <a:r>
                  <a:rPr lang="en-US" sz="1600" baseline="-25000" dirty="0">
                    <a:effectLst/>
                    <a:latin typeface="Calibri" panose="020F0502020204030204" pitchFamily="34" charset="0"/>
                    <a:ea typeface="Calibri" panose="020F0502020204030204" pitchFamily="34" charset="0"/>
                    <a:cs typeface="Mangal" panose="02040503050203030202" pitchFamily="18" charset="0"/>
                  </a:rPr>
                  <a:t>1</a:t>
                </a:r>
                <a:r>
                  <a:rPr lang="en-US" sz="1600" dirty="0">
                    <a:effectLst/>
                    <a:latin typeface="Calibri" panose="020F0502020204030204" pitchFamily="34" charset="0"/>
                    <a:ea typeface="Calibri" panose="020F0502020204030204" pitchFamily="34" charset="0"/>
                    <a:cs typeface="Mangal" panose="02040503050203030202" pitchFamily="18" charset="0"/>
                  </a:rPr>
                  <a:t>=0</a:t>
                </a:r>
              </a:p>
              <a:p>
                <a:pPr marL="110676" lvl="0" algn="ctr" rtl="0">
                  <a:spcBef>
                    <a:spcPts val="0"/>
                  </a:spcBef>
                  <a:spcAft>
                    <a:spcPts val="0"/>
                  </a:spcAft>
                  <a:buSzPct val="100000"/>
                </a:pPr>
                <a:endParaRPr lang="en-US" sz="1600" dirty="0">
                  <a:effectLst/>
                  <a:latin typeface="Calibri" panose="020F0502020204030204" pitchFamily="34" charset="0"/>
                  <a:ea typeface="Calibri" panose="020F0502020204030204" pitchFamily="34" charset="0"/>
                  <a:cs typeface="Mangal" panose="02040503050203030202" pitchFamily="18" charset="0"/>
                </a:endParaRPr>
              </a:p>
              <a:p>
                <a:pPr marL="110676" lvl="0" algn="ctr" rtl="0">
                  <a:spcBef>
                    <a:spcPts val="0"/>
                  </a:spcBef>
                  <a:spcAft>
                    <a:spcPts val="0"/>
                  </a:spcAft>
                  <a:buSzPct val="100000"/>
                </a:pPr>
                <a:r>
                  <a:rPr lang="en-US" sz="1600" dirty="0">
                    <a:effectLst/>
                    <a:latin typeface="Cambria" panose="02040503050406030204" pitchFamily="18" charset="0"/>
                    <a:ea typeface="Calibri" panose="020F0502020204030204" pitchFamily="34" charset="0"/>
                    <a:cs typeface="Mangal" panose="02040503050203030202" pitchFamily="18" charset="0"/>
                  </a:rPr>
                  <a:t>|</a:t>
                </a:r>
                <a14:m>
                  <m:oMath xmlns:m="http://schemas.openxmlformats.org/officeDocument/2006/math">
                    <m:sSub>
                      <m:sSubPr>
                        <m:ctrlPr>
                          <a:rPr lang="en-IN" sz="1600" i="1">
                            <a:effectLst/>
                            <a:latin typeface="Cambria Math" panose="02040503050406030204" pitchFamily="18" charset="0"/>
                          </a:rPr>
                        </m:ctrlPr>
                      </m:sSubPr>
                      <m:e>
                        <m:r>
                          <a:rPr lang="en-US" sz="1600" i="1">
                            <a:effectLst/>
                            <a:latin typeface="Cambria Math" panose="02040503050406030204" pitchFamily="18" charset="0"/>
                            <a:ea typeface="Calibri" panose="020F0502020204030204" pitchFamily="34" charset="0"/>
                            <a:cs typeface="Mangal" panose="02040503050203030202" pitchFamily="18" charset="0"/>
                          </a:rPr>
                          <m:t>𝑒</m:t>
                        </m:r>
                      </m:e>
                      <m:sub>
                        <m:r>
                          <a:rPr lang="en-US" sz="1600" i="1">
                            <a:effectLst/>
                            <a:latin typeface="Cambria Math" panose="02040503050406030204" pitchFamily="18" charset="0"/>
                            <a:ea typeface="Calibri" panose="020F0502020204030204" pitchFamily="34" charset="0"/>
                            <a:cs typeface="Mangal" panose="02040503050203030202" pitchFamily="18" charset="0"/>
                          </a:rPr>
                          <m:t>𝑖</m:t>
                        </m:r>
                      </m:sub>
                    </m:sSub>
                  </m:oMath>
                </a14:m>
                <a:r>
                  <a:rPr lang="en-US" sz="1600" b="1" dirty="0">
                    <a:effectLst/>
                    <a:latin typeface="Cambria" panose="02040503050406030204" pitchFamily="18" charset="0"/>
                    <a:ea typeface="Calibri" panose="020F0502020204030204" pitchFamily="34" charset="0"/>
                    <a:cs typeface="Mangal" panose="02040503050203030202" pitchFamily="18" charset="0"/>
                  </a:rPr>
                  <a:t>|=</a:t>
                </a:r>
                <a14:m>
                  <m:oMath xmlns:m="http://schemas.openxmlformats.org/officeDocument/2006/math">
                    <m:sSub>
                      <m:sSubPr>
                        <m:ctrlPr>
                          <a:rPr lang="en-IN" sz="1600" b="1" i="1">
                            <a:effectLst/>
                            <a:latin typeface="Cambria Math" panose="02040503050406030204" pitchFamily="18" charset="0"/>
                          </a:rPr>
                        </m:ctrlPr>
                      </m:sSubPr>
                      <m:e>
                        <m:r>
                          <a:rPr lang="en-US" sz="1600" b="1" i="1">
                            <a:effectLst/>
                            <a:latin typeface="Cambria Math" panose="02040503050406030204" pitchFamily="18" charset="0"/>
                            <a:ea typeface="Calibri" panose="020F0502020204030204" pitchFamily="34" charset="0"/>
                            <a:cs typeface="Mangal" panose="02040503050203030202" pitchFamily="18" charset="0"/>
                          </a:rPr>
                          <m:t>𝒄</m:t>
                        </m:r>
                      </m:e>
                      <m:sub>
                        <m:r>
                          <a:rPr lang="en-US" sz="1600" b="1" i="1">
                            <a:effectLst/>
                            <a:latin typeface="Cambria Math" panose="02040503050406030204" pitchFamily="18" charset="0"/>
                            <a:ea typeface="Calibri" panose="020F0502020204030204" pitchFamily="34" charset="0"/>
                            <a:cs typeface="Mangal" panose="02040503050203030202" pitchFamily="18" charset="0"/>
                          </a:rPr>
                          <m:t>𝟎</m:t>
                        </m:r>
                      </m:sub>
                    </m:sSub>
                  </m:oMath>
                </a14:m>
                <a:r>
                  <a:rPr lang="en-US" sz="1600" b="1" dirty="0">
                    <a:effectLst/>
                    <a:latin typeface="Cambria" panose="02040503050406030204" pitchFamily="18" charset="0"/>
                    <a:ea typeface="Calibri" panose="020F0502020204030204" pitchFamily="34" charset="0"/>
                    <a:cs typeface="Mangal" panose="02040503050203030202" pitchFamily="18" charset="0"/>
                  </a:rPr>
                  <a:t>+</a:t>
                </a:r>
                <a14:m>
                  <m:oMath xmlns:m="http://schemas.openxmlformats.org/officeDocument/2006/math">
                    <m:sSub>
                      <m:sSubPr>
                        <m:ctrlPr>
                          <a:rPr lang="en-IN" sz="1600" b="1" i="1">
                            <a:effectLst/>
                            <a:latin typeface="Cambria Math" panose="02040503050406030204" pitchFamily="18" charset="0"/>
                          </a:rPr>
                        </m:ctrlPr>
                      </m:sSubPr>
                      <m:e>
                        <m:r>
                          <a:rPr lang="en-US" sz="1600" b="1" i="1">
                            <a:effectLst/>
                            <a:latin typeface="Cambria Math" panose="02040503050406030204" pitchFamily="18" charset="0"/>
                            <a:ea typeface="Calibri" panose="020F0502020204030204" pitchFamily="34" charset="0"/>
                            <a:cs typeface="Mangal" panose="02040503050203030202" pitchFamily="18" charset="0"/>
                          </a:rPr>
                          <m:t>𝒄</m:t>
                        </m:r>
                      </m:e>
                      <m:sub>
                        <m:r>
                          <a:rPr lang="en-US" sz="1600" b="1" i="1">
                            <a:effectLst/>
                            <a:latin typeface="Cambria Math" panose="02040503050406030204" pitchFamily="18" charset="0"/>
                            <a:ea typeface="Calibri" panose="020F0502020204030204" pitchFamily="34" charset="0"/>
                            <a:cs typeface="Mangal" panose="02040503050203030202" pitchFamily="18" charset="0"/>
                          </a:rPr>
                          <m:t>𝟏</m:t>
                        </m:r>
                      </m:sub>
                    </m:sSub>
                    <m:sSup>
                      <m:sSupPr>
                        <m:ctrlPr>
                          <a:rPr lang="en-IN" sz="1600" b="1" i="1">
                            <a:effectLst/>
                            <a:latin typeface="Cambria Math" panose="02040503050406030204" pitchFamily="18" charset="0"/>
                          </a:rPr>
                        </m:ctrlPr>
                      </m:sSupPr>
                      <m:e>
                        <m:sSub>
                          <m:sSubPr>
                            <m:ctrlPr>
                              <a:rPr lang="en-IN" sz="1600" b="1" i="1">
                                <a:effectLst/>
                                <a:latin typeface="Cambria Math" panose="02040503050406030204" pitchFamily="18" charset="0"/>
                              </a:rPr>
                            </m:ctrlPr>
                          </m:sSubPr>
                          <m:e>
                            <m:r>
                              <a:rPr lang="en-US" sz="1600" b="1" i="1">
                                <a:effectLst/>
                                <a:latin typeface="Cambria Math" panose="02040503050406030204" pitchFamily="18" charset="0"/>
                                <a:ea typeface="Calibri" panose="020F0502020204030204" pitchFamily="34" charset="0"/>
                                <a:cs typeface="Mangal" panose="02040503050203030202" pitchFamily="18" charset="0"/>
                              </a:rPr>
                              <m:t>𝒙</m:t>
                            </m:r>
                          </m:e>
                          <m:sub>
                            <m:r>
                              <a:rPr lang="en-US" sz="1600" b="1" i="1">
                                <a:effectLst/>
                                <a:latin typeface="Cambria Math" panose="02040503050406030204" pitchFamily="18" charset="0"/>
                                <a:ea typeface="Calibri" panose="020F0502020204030204" pitchFamily="34" charset="0"/>
                                <a:cs typeface="Mangal" panose="02040503050203030202" pitchFamily="18" charset="0"/>
                              </a:rPr>
                              <m:t>𝒊𝒋</m:t>
                            </m:r>
                          </m:sub>
                        </m:sSub>
                      </m:e>
                      <m:sup>
                        <m:sSub>
                          <m:sSubPr>
                            <m:ctrlPr>
                              <a:rPr lang="en-IN" sz="1600" b="1" i="1">
                                <a:effectLst/>
                                <a:latin typeface="Cambria Math" panose="02040503050406030204" pitchFamily="18" charset="0"/>
                              </a:rPr>
                            </m:ctrlPr>
                          </m:sSubPr>
                          <m:e>
                            <m:r>
                              <a:rPr lang="en-US" sz="1600" b="1" i="1">
                                <a:effectLst/>
                                <a:latin typeface="Cambria Math" panose="02040503050406030204" pitchFamily="18" charset="0"/>
                                <a:ea typeface="Calibri" panose="020F0502020204030204" pitchFamily="34" charset="0"/>
                                <a:cs typeface="Mangal" panose="02040503050203030202" pitchFamily="18" charset="0"/>
                              </a:rPr>
                              <m:t>𝒄</m:t>
                            </m:r>
                          </m:e>
                          <m:sub>
                            <m:r>
                              <a:rPr lang="en-US" sz="1600" b="1" i="1">
                                <a:effectLst/>
                                <a:latin typeface="Cambria Math" panose="02040503050406030204" pitchFamily="18" charset="0"/>
                                <a:ea typeface="Calibri" panose="020F0502020204030204" pitchFamily="34" charset="0"/>
                                <a:cs typeface="Mangal" panose="02040503050203030202" pitchFamily="18" charset="0"/>
                              </a:rPr>
                              <m:t>𝟐</m:t>
                            </m:r>
                          </m:sub>
                        </m:sSub>
                      </m:sup>
                    </m:sSup>
                    <m:r>
                      <a:rPr lang="en-US" sz="1600" b="1" i="1">
                        <a:effectLst/>
                        <a:latin typeface="Cambria Math" panose="02040503050406030204" pitchFamily="18" charset="0"/>
                        <a:ea typeface="Calibri" panose="020F0502020204030204" pitchFamily="34" charset="0"/>
                        <a:cs typeface="Mangal" panose="02040503050203030202" pitchFamily="18" charset="0"/>
                      </a:rPr>
                      <m:t> </m:t>
                    </m:r>
                  </m:oMath>
                </a14:m>
                <a:r>
                  <a:rPr lang="en-US" sz="1600" dirty="0">
                    <a:effectLst/>
                    <a:latin typeface="Calibri" panose="020F0502020204030204" pitchFamily="34" charset="0"/>
                    <a:ea typeface="Cambria" panose="02040503050406030204" pitchFamily="18" charset="0"/>
                    <a:cs typeface="Mangal" panose="02040503050203030202" pitchFamily="18" charset="0"/>
                  </a:rPr>
                  <a:t>        </a:t>
                </a:r>
                <a:r>
                  <a:rPr lang="en-US" sz="1600" dirty="0" err="1">
                    <a:effectLst/>
                    <a:latin typeface="Calibri" panose="020F0502020204030204" pitchFamily="34" charset="0"/>
                    <a:ea typeface="Cambria" panose="02040503050406030204" pitchFamily="18" charset="0"/>
                    <a:cs typeface="Mangal" panose="02040503050203030202" pitchFamily="18" charset="0"/>
                  </a:rPr>
                  <a:t>i</a:t>
                </a:r>
                <a:r>
                  <a:rPr lang="en-US" sz="1600" dirty="0">
                    <a:effectLst/>
                    <a:latin typeface="Calibri" panose="020F0502020204030204" pitchFamily="34" charset="0"/>
                    <a:ea typeface="Cambria" panose="02040503050406030204" pitchFamily="18" charset="0"/>
                    <a:cs typeface="Mangal" panose="02040503050203030202" pitchFamily="18" charset="0"/>
                  </a:rPr>
                  <a:t>=1(1)149, j=1(1)6</a:t>
                </a:r>
              </a:p>
              <a:p>
                <a:pPr marL="110676" lvl="0" algn="ctr" rtl="0">
                  <a:spcBef>
                    <a:spcPts val="0"/>
                  </a:spcBef>
                  <a:spcAft>
                    <a:spcPts val="0"/>
                  </a:spcAft>
                  <a:buSzPct val="100000"/>
                </a:pPr>
                <a:endParaRPr lang="en-US" dirty="0">
                  <a:effectLst/>
                  <a:latin typeface="Calibri" panose="020F0502020204030204" pitchFamily="34" charset="0"/>
                  <a:ea typeface="Cambria" panose="02040503050406030204" pitchFamily="18" charset="0"/>
                  <a:cs typeface="Mangal" panose="02040503050203030202" pitchFamily="18" charset="0"/>
                </a:endParaRPr>
              </a:p>
              <a:p>
                <a:pPr marL="110676">
                  <a:buSzPct val="100000"/>
                </a:pPr>
                <a:r>
                  <a:rPr lang="en-US" sz="1600" dirty="0">
                    <a:effectLst/>
                    <a:latin typeface="Carlito"/>
                    <a:ea typeface="Carlito"/>
                    <a:cs typeface="Carlito"/>
                  </a:rPr>
                  <a:t>We check the value of R-sq for each of these cases taking c</a:t>
                </a:r>
                <a:r>
                  <a:rPr lang="en-US" sz="1600" baseline="-25000" dirty="0">
                    <a:effectLst/>
                    <a:latin typeface="Carlito"/>
                    <a:ea typeface="Carlito"/>
                    <a:cs typeface="Carlito"/>
                  </a:rPr>
                  <a:t>2 </a:t>
                </a:r>
                <a:r>
                  <a:rPr lang="en-US" sz="1600" dirty="0">
                    <a:effectLst/>
                    <a:latin typeface="Carlito"/>
                    <a:ea typeface="Carlito"/>
                    <a:cs typeface="Carlito"/>
                  </a:rPr>
                  <a:t>= -1, -</a:t>
                </a:r>
                <a:r>
                  <a:rPr lang="en-US" sz="1600" spc="-350" dirty="0">
                    <a:effectLst/>
                    <a:latin typeface="Carlito"/>
                    <a:ea typeface="Carlito"/>
                    <a:cs typeface="Carlito"/>
                  </a:rPr>
                  <a:t> </a:t>
                </a:r>
                <a:r>
                  <a:rPr lang="en-US" sz="1600" dirty="0">
                    <a:effectLst/>
                    <a:latin typeface="Carlito"/>
                    <a:ea typeface="Carlito"/>
                    <a:cs typeface="Carlito"/>
                  </a:rPr>
                  <a:t>½, ½, 1.</a:t>
                </a:r>
                <a:endParaRPr lang="en-IN" sz="1600" dirty="0">
                  <a:effectLst/>
                  <a:latin typeface="Carlito"/>
                  <a:ea typeface="Carlito"/>
                  <a:cs typeface="Carlito"/>
                </a:endParaRPr>
              </a:p>
              <a:p>
                <a:pPr marL="110676" lvl="0" rtl="0">
                  <a:spcBef>
                    <a:spcPts val="0"/>
                  </a:spcBef>
                  <a:spcAft>
                    <a:spcPts val="0"/>
                  </a:spcAft>
                  <a:buSzPct val="100000"/>
                </a:pPr>
                <a:endParaRPr lang="en-US" sz="1800" dirty="0"/>
              </a:p>
            </p:txBody>
          </p:sp>
        </mc:Choice>
        <mc:Fallback xmlns="">
          <p:sp>
            <p:nvSpPr>
              <p:cNvPr id="6" name="TextBox 5">
                <a:extLst>
                  <a:ext uri="{FF2B5EF4-FFF2-40B4-BE49-F238E27FC236}">
                    <a16:creationId xmlns:a16="http://schemas.microsoft.com/office/drawing/2014/main" id="{5647B47E-CAEC-4141-8DF2-9AE388D40762}"/>
                  </a:ext>
                </a:extLst>
              </p:cNvPr>
              <p:cNvSpPr txBox="1">
                <a:spLocks noRot="1" noChangeAspect="1" noMove="1" noResize="1" noEditPoints="1" noAdjustHandles="1" noChangeArrowheads="1" noChangeShapeType="1" noTextEdit="1"/>
              </p:cNvSpPr>
              <p:nvPr/>
            </p:nvSpPr>
            <p:spPr>
              <a:xfrm>
                <a:off x="524875" y="779489"/>
                <a:ext cx="8094250" cy="2362378"/>
              </a:xfrm>
              <a:prstGeom prst="rect">
                <a:avLst/>
              </a:prstGeom>
              <a:blipFill>
                <a:blip r:embed="rId4"/>
                <a:stretch>
                  <a:fillRect t="-1550"/>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B1AF0BC8-331F-42D8-9298-7C5CC770D02C}"/>
              </a:ext>
            </a:extLst>
          </p:cNvPr>
          <p:cNvSpPr txBox="1"/>
          <p:nvPr/>
        </p:nvSpPr>
        <p:spPr>
          <a:xfrm>
            <a:off x="625624" y="4930796"/>
            <a:ext cx="8094250" cy="246221"/>
          </a:xfrm>
          <a:prstGeom prst="rect">
            <a:avLst/>
          </a:prstGeom>
          <a:noFill/>
        </p:spPr>
        <p:txBody>
          <a:bodyPr wrap="square">
            <a:spAutoFit/>
          </a:bodyPr>
          <a:lstStyle/>
          <a:p>
            <a:pPr algn="r"/>
            <a:r>
              <a:rPr lang="en-US" sz="1000" i="1" dirty="0">
                <a:effectLst/>
                <a:latin typeface="Calibri" panose="020F0502020204030204" pitchFamily="34" charset="0"/>
                <a:ea typeface="Calibri" panose="020F0502020204030204" pitchFamily="34" charset="0"/>
                <a:cs typeface="Mangal" panose="02040503050203030202" pitchFamily="18" charset="0"/>
              </a:rPr>
              <a:t>(**) x</a:t>
            </a:r>
            <a:r>
              <a:rPr lang="en-US" sz="1000" i="1" baseline="-25000" dirty="0">
                <a:effectLst/>
                <a:latin typeface="Calibri" panose="020F0502020204030204" pitchFamily="34" charset="0"/>
                <a:ea typeface="Calibri" panose="020F0502020204030204" pitchFamily="34" charset="0"/>
                <a:cs typeface="Mangal" panose="02040503050203030202" pitchFamily="18" charset="0"/>
              </a:rPr>
              <a:t>5</a:t>
            </a:r>
            <a:r>
              <a:rPr lang="en-US" sz="1000" i="1" dirty="0">
                <a:effectLst/>
                <a:latin typeface="Calibri" panose="020F0502020204030204" pitchFamily="34" charset="0"/>
                <a:ea typeface="Calibri" panose="020F0502020204030204" pitchFamily="34" charset="0"/>
                <a:cs typeface="Mangal" panose="02040503050203030202" pitchFamily="18" charset="0"/>
              </a:rPr>
              <a:t> takes some negative values, so square root of x</a:t>
            </a:r>
            <a:r>
              <a:rPr lang="en-US" sz="1000" i="1" baseline="-25000" dirty="0">
                <a:effectLst/>
                <a:latin typeface="Calibri" panose="020F0502020204030204" pitchFamily="34" charset="0"/>
                <a:ea typeface="Calibri" panose="020F0502020204030204" pitchFamily="34" charset="0"/>
                <a:cs typeface="Mangal" panose="02040503050203030202" pitchFamily="18" charset="0"/>
              </a:rPr>
              <a:t>5</a:t>
            </a:r>
            <a:r>
              <a:rPr lang="en-US" sz="1000" i="1" dirty="0">
                <a:effectLst/>
                <a:latin typeface="Calibri" panose="020F0502020204030204" pitchFamily="34" charset="0"/>
                <a:ea typeface="Calibri" panose="020F0502020204030204" pitchFamily="34" charset="0"/>
                <a:cs typeface="Mangal" panose="02040503050203030202" pitchFamily="18" charset="0"/>
              </a:rPr>
              <a:t> is not defined</a:t>
            </a:r>
            <a:endParaRPr lang="en-IN"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BE748090-F37A-43E1-BEBA-C5743690CCDA}"/>
                  </a:ext>
                </a:extLst>
              </p:cNvPr>
              <p:cNvGraphicFramePr>
                <a:graphicFrameLocks noGrp="1"/>
              </p:cNvGraphicFramePr>
              <p:nvPr>
                <p:extLst>
                  <p:ext uri="{D42A27DB-BD31-4B8C-83A1-F6EECF244321}">
                    <p14:modId xmlns:p14="http://schemas.microsoft.com/office/powerpoint/2010/main" val="1497746290"/>
                  </p:ext>
                </p:extLst>
              </p:nvPr>
            </p:nvGraphicFramePr>
            <p:xfrm>
              <a:off x="2427249" y="631903"/>
              <a:ext cx="4289502" cy="1478280"/>
            </p:xfrm>
            <a:graphic>
              <a:graphicData uri="http://schemas.openxmlformats.org/drawingml/2006/table">
                <a:tbl>
                  <a:tblPr firstRow="1" bandRow="1">
                    <a:tableStyleId>{83ECFCF9-EB90-4EA4-BA1D-B0166F391BF1}</a:tableStyleId>
                  </a:tblPr>
                  <a:tblGrid>
                    <a:gridCol w="2144751">
                      <a:extLst>
                        <a:ext uri="{9D8B030D-6E8A-4147-A177-3AD203B41FA5}">
                          <a16:colId xmlns:a16="http://schemas.microsoft.com/office/drawing/2014/main" val="2761365389"/>
                        </a:ext>
                      </a:extLst>
                    </a:gridCol>
                    <a:gridCol w="2144751">
                      <a:extLst>
                        <a:ext uri="{9D8B030D-6E8A-4147-A177-3AD203B41FA5}">
                          <a16:colId xmlns:a16="http://schemas.microsoft.com/office/drawing/2014/main" val="737062014"/>
                        </a:ext>
                      </a:extLst>
                    </a:gridCol>
                  </a:tblGrid>
                  <a:tr h="315858">
                    <a:tc>
                      <a:txBody>
                        <a:bodyPr/>
                        <a:lstStyle/>
                        <a:p>
                          <a:pPr algn="ctr"/>
                          <a:r>
                            <a:rPr lang="en-IN" b="1" dirty="0"/>
                            <a:t>Variables</a:t>
                          </a:r>
                        </a:p>
                      </a:txBody>
                      <a:tcPr/>
                    </a:tc>
                    <a:tc>
                      <a:txBody>
                        <a:bodyPr/>
                        <a:lstStyle/>
                        <a:p>
                          <a:pPr algn="ctr"/>
                          <a:r>
                            <a:rPr lang="en-IN" sz="1800" b="1" dirty="0" err="1"/>
                            <a:t>t</a:t>
                          </a:r>
                          <a:r>
                            <a:rPr lang="en-IN" sz="1200" b="1" dirty="0" err="1"/>
                            <a:t>cal</a:t>
                          </a:r>
                          <a:endParaRPr lang="en-IN" sz="1800" b="1" dirty="0"/>
                        </a:p>
                      </a:txBody>
                      <a:tcPr/>
                    </a:tc>
                    <a:extLst>
                      <a:ext uri="{0D108BD9-81ED-4DB2-BD59-A6C34878D82A}">
                        <a16:rowId xmlns:a16="http://schemas.microsoft.com/office/drawing/2014/main" val="419317755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x4</a:t>
                          </a:r>
                        </a:p>
                      </a:txBody>
                      <a:tcPr/>
                    </a:tc>
                    <a:tc>
                      <a:txBody>
                        <a:bodyPr/>
                        <a:lstStyle/>
                        <a:p>
                          <a:pPr algn="ctr"/>
                          <a:r>
                            <a:rPr lang="en-IN" dirty="0"/>
                            <a:t>-0.811</a:t>
                          </a:r>
                        </a:p>
                      </a:txBody>
                      <a:tcPr/>
                    </a:tc>
                    <a:extLst>
                      <a:ext uri="{0D108BD9-81ED-4DB2-BD59-A6C34878D82A}">
                        <a16:rowId xmlns:a16="http://schemas.microsoft.com/office/drawing/2014/main" val="2067176721"/>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1/x</a:t>
                          </a:r>
                          <a:r>
                            <a:rPr lang="en-IN" dirty="0"/>
                            <a:t>5</a:t>
                          </a:r>
                          <a:endParaRPr lang="en-GB" dirty="0"/>
                        </a:p>
                      </a:txBody>
                      <a:tcPr/>
                    </a:tc>
                    <a:tc>
                      <a:txBody>
                        <a:bodyPr/>
                        <a:lstStyle/>
                        <a:p>
                          <a:pPr algn="ctr"/>
                          <a:r>
                            <a:rPr lang="en-IN" dirty="0"/>
                            <a:t>0.334</a:t>
                          </a:r>
                        </a:p>
                      </a:txBody>
                      <a:tcPr/>
                    </a:tc>
                    <a:extLst>
                      <a:ext uri="{0D108BD9-81ED-4DB2-BD59-A6C34878D82A}">
                        <a16:rowId xmlns:a16="http://schemas.microsoft.com/office/drawing/2014/main" val="58111472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i="1" kern="1200" dirty="0">
                              <a:solidFill>
                                <a:srgbClr val="000000"/>
                              </a:solidFill>
                              <a:effectLst/>
                              <a:latin typeface="Arial"/>
                              <a:ea typeface="Arial"/>
                              <a:cs typeface="Arial"/>
                            </a:rPr>
                            <a:t>1/</a:t>
                          </a:r>
                          <a14:m>
                            <m:oMath xmlns:m="http://schemas.openxmlformats.org/officeDocument/2006/math">
                              <m:rad>
                                <m:radPr>
                                  <m:degHide m:val="on"/>
                                  <m:ctrlPr>
                                    <a:rPr lang="ar-AE" sz="1400" i="1" kern="1200">
                                      <a:solidFill>
                                        <a:srgbClr val="000000"/>
                                      </a:solidFill>
                                      <a:effectLst/>
                                      <a:latin typeface="Cambria Math" panose="02040503050406030204" pitchFamily="18" charset="0"/>
                                      <a:ea typeface="Arial"/>
                                      <a:cs typeface="Arial"/>
                                    </a:rPr>
                                  </m:ctrlPr>
                                </m:radPr>
                                <m:deg/>
                                <m:e>
                                  <m:r>
                                    <m:rPr>
                                      <m:sty m:val="p"/>
                                    </m:rPr>
                                    <a:rPr lang="en-US" sz="1400" kern="1200">
                                      <a:solidFill>
                                        <a:srgbClr val="000000"/>
                                      </a:solidFill>
                                      <a:effectLst/>
                                      <a:latin typeface="Cambria Math" panose="02040503050406030204" pitchFamily="18" charset="0"/>
                                      <a:ea typeface="Arial"/>
                                      <a:cs typeface="Arial"/>
                                    </a:rPr>
                                    <m:t>X</m:t>
                                  </m:r>
                                  <m:r>
                                    <a:rPr lang="en-IN" sz="1400" b="0" i="0" kern="1200" smtClean="0">
                                      <a:solidFill>
                                        <a:srgbClr val="000000"/>
                                      </a:solidFill>
                                      <a:effectLst/>
                                      <a:latin typeface="Cambria Math" panose="02040503050406030204" pitchFamily="18" charset="0"/>
                                      <a:ea typeface="Arial"/>
                                      <a:cs typeface="Arial"/>
                                    </a:rPr>
                                    <m:t>6</m:t>
                                  </m:r>
                                </m:e>
                              </m:rad>
                            </m:oMath>
                          </a14:m>
                          <a:endParaRPr lang="ar-AE" dirty="0"/>
                        </a:p>
                      </a:txBody>
                      <a:tcPr/>
                    </a:tc>
                    <a:tc>
                      <a:txBody>
                        <a:bodyPr/>
                        <a:lstStyle/>
                        <a:p>
                          <a:pPr algn="ctr"/>
                          <a:r>
                            <a:rPr lang="en-IN" dirty="0"/>
                            <a:t>-2.659</a:t>
                          </a:r>
                        </a:p>
                      </a:txBody>
                      <a:tcPr/>
                    </a:tc>
                    <a:extLst>
                      <a:ext uri="{0D108BD9-81ED-4DB2-BD59-A6C34878D82A}">
                        <a16:rowId xmlns:a16="http://schemas.microsoft.com/office/drawing/2014/main" val="1123507843"/>
                      </a:ext>
                    </a:extLst>
                  </a:tr>
                </a:tbl>
              </a:graphicData>
            </a:graphic>
          </p:graphicFrame>
        </mc:Choice>
        <mc:Fallback xmlns="">
          <p:graphicFrame>
            <p:nvGraphicFramePr>
              <p:cNvPr id="3" name="Table 3">
                <a:extLst>
                  <a:ext uri="{FF2B5EF4-FFF2-40B4-BE49-F238E27FC236}">
                    <a16:creationId xmlns:a16="http://schemas.microsoft.com/office/drawing/2014/main" id="{BE748090-F37A-43E1-BEBA-C5743690CCDA}"/>
                  </a:ext>
                </a:extLst>
              </p:cNvPr>
              <p:cNvGraphicFramePr>
                <a:graphicFrameLocks noGrp="1"/>
              </p:cNvGraphicFramePr>
              <p:nvPr>
                <p:extLst>
                  <p:ext uri="{D42A27DB-BD31-4B8C-83A1-F6EECF244321}">
                    <p14:modId xmlns:p14="http://schemas.microsoft.com/office/powerpoint/2010/main" val="1497746290"/>
                  </p:ext>
                </p:extLst>
              </p:nvPr>
            </p:nvGraphicFramePr>
            <p:xfrm>
              <a:off x="2427249" y="631903"/>
              <a:ext cx="4289502" cy="1478280"/>
            </p:xfrm>
            <a:graphic>
              <a:graphicData uri="http://schemas.openxmlformats.org/drawingml/2006/table">
                <a:tbl>
                  <a:tblPr firstRow="1" bandRow="1">
                    <a:tableStyleId>{83ECFCF9-EB90-4EA4-BA1D-B0166F391BF1}</a:tableStyleId>
                  </a:tblPr>
                  <a:tblGrid>
                    <a:gridCol w="2144751">
                      <a:extLst>
                        <a:ext uri="{9D8B030D-6E8A-4147-A177-3AD203B41FA5}">
                          <a16:colId xmlns:a16="http://schemas.microsoft.com/office/drawing/2014/main" val="2761365389"/>
                        </a:ext>
                      </a:extLst>
                    </a:gridCol>
                    <a:gridCol w="2144751">
                      <a:extLst>
                        <a:ext uri="{9D8B030D-6E8A-4147-A177-3AD203B41FA5}">
                          <a16:colId xmlns:a16="http://schemas.microsoft.com/office/drawing/2014/main" val="737062014"/>
                        </a:ext>
                      </a:extLst>
                    </a:gridCol>
                  </a:tblGrid>
                  <a:tr h="365760">
                    <a:tc>
                      <a:txBody>
                        <a:bodyPr/>
                        <a:lstStyle/>
                        <a:p>
                          <a:pPr algn="ctr"/>
                          <a:r>
                            <a:rPr lang="en-IN" b="1" dirty="0"/>
                            <a:t>Variables</a:t>
                          </a:r>
                        </a:p>
                      </a:txBody>
                      <a:tcPr/>
                    </a:tc>
                    <a:tc>
                      <a:txBody>
                        <a:bodyPr/>
                        <a:lstStyle/>
                        <a:p>
                          <a:pPr algn="ctr"/>
                          <a:r>
                            <a:rPr lang="en-IN" sz="1800" b="1" dirty="0" err="1"/>
                            <a:t>t</a:t>
                          </a:r>
                          <a:r>
                            <a:rPr lang="en-IN" sz="1200" b="1" dirty="0" err="1"/>
                            <a:t>cal</a:t>
                          </a:r>
                          <a:endParaRPr lang="en-IN" sz="1800" b="1" dirty="0"/>
                        </a:p>
                      </a:txBody>
                      <a:tcPr/>
                    </a:tc>
                    <a:extLst>
                      <a:ext uri="{0D108BD9-81ED-4DB2-BD59-A6C34878D82A}">
                        <a16:rowId xmlns:a16="http://schemas.microsoft.com/office/drawing/2014/main" val="419317755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x4</a:t>
                          </a:r>
                        </a:p>
                      </a:txBody>
                      <a:tcPr/>
                    </a:tc>
                    <a:tc>
                      <a:txBody>
                        <a:bodyPr/>
                        <a:lstStyle/>
                        <a:p>
                          <a:pPr algn="ctr"/>
                          <a:r>
                            <a:rPr lang="en-IN" dirty="0"/>
                            <a:t>-0.811</a:t>
                          </a:r>
                        </a:p>
                      </a:txBody>
                      <a:tcPr/>
                    </a:tc>
                    <a:extLst>
                      <a:ext uri="{0D108BD9-81ED-4DB2-BD59-A6C34878D82A}">
                        <a16:rowId xmlns:a16="http://schemas.microsoft.com/office/drawing/2014/main" val="2067176721"/>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dirty="0"/>
                            <a:t>1/x</a:t>
                          </a:r>
                          <a:r>
                            <a:rPr lang="en-IN" dirty="0"/>
                            <a:t>5</a:t>
                          </a:r>
                          <a:endParaRPr lang="en-GB" dirty="0"/>
                        </a:p>
                      </a:txBody>
                      <a:tcPr/>
                    </a:tc>
                    <a:tc>
                      <a:txBody>
                        <a:bodyPr/>
                        <a:lstStyle/>
                        <a:p>
                          <a:pPr algn="ctr"/>
                          <a:r>
                            <a:rPr lang="en-IN" dirty="0"/>
                            <a:t>0.334</a:t>
                          </a:r>
                        </a:p>
                      </a:txBody>
                      <a:tcPr/>
                    </a:tc>
                    <a:extLst>
                      <a:ext uri="{0D108BD9-81ED-4DB2-BD59-A6C34878D82A}">
                        <a16:rowId xmlns:a16="http://schemas.microsoft.com/office/drawing/2014/main" val="581114728"/>
                      </a:ext>
                    </a:extLst>
                  </a:tr>
                  <a:tr h="370840">
                    <a:tc>
                      <a:txBody>
                        <a:bodyPr/>
                        <a:lstStyle/>
                        <a:p>
                          <a:endParaRPr lang="en-US"/>
                        </a:p>
                      </a:txBody>
                      <a:tcPr>
                        <a:blipFill>
                          <a:blip r:embed="rId2"/>
                          <a:stretch>
                            <a:fillRect l="-284" t="-308197" r="-100568" b="-4918"/>
                          </a:stretch>
                        </a:blipFill>
                      </a:tcPr>
                    </a:tc>
                    <a:tc>
                      <a:txBody>
                        <a:bodyPr/>
                        <a:lstStyle/>
                        <a:p>
                          <a:pPr algn="ctr"/>
                          <a:r>
                            <a:rPr lang="en-IN" dirty="0"/>
                            <a:t>-2.659</a:t>
                          </a:r>
                        </a:p>
                      </a:txBody>
                      <a:tcPr/>
                    </a:tc>
                    <a:extLst>
                      <a:ext uri="{0D108BD9-81ED-4DB2-BD59-A6C34878D82A}">
                        <a16:rowId xmlns:a16="http://schemas.microsoft.com/office/drawing/2014/main" val="1123507843"/>
                      </a:ext>
                    </a:extLst>
                  </a:tr>
                </a:tbl>
              </a:graphicData>
            </a:graphic>
          </p:graphicFrame>
        </mc:Fallback>
      </mc:AlternateContent>
      <p:sp>
        <p:nvSpPr>
          <p:cNvPr id="6" name="TextBox 5">
            <a:extLst>
              <a:ext uri="{FF2B5EF4-FFF2-40B4-BE49-F238E27FC236}">
                <a16:creationId xmlns:a16="http://schemas.microsoft.com/office/drawing/2014/main" id="{3CDD47EC-A2BE-43D6-A93B-D75E93F0ACA7}"/>
              </a:ext>
            </a:extLst>
          </p:cNvPr>
          <p:cNvSpPr txBox="1"/>
          <p:nvPr/>
        </p:nvSpPr>
        <p:spPr>
          <a:xfrm>
            <a:off x="2427249" y="2371695"/>
            <a:ext cx="4572000" cy="400110"/>
          </a:xfrm>
          <a:prstGeom prst="rect">
            <a:avLst/>
          </a:prstGeom>
          <a:noFill/>
        </p:spPr>
        <p:txBody>
          <a:bodyPr wrap="square">
            <a:spAutoFit/>
          </a:bodyPr>
          <a:lstStyle/>
          <a:p>
            <a:pPr algn="ctr"/>
            <a:r>
              <a:rPr lang="en-IN" sz="2000" dirty="0" err="1"/>
              <a:t>t</a:t>
            </a:r>
            <a:r>
              <a:rPr lang="en-IN" sz="1100" dirty="0" err="1"/>
              <a:t>tab</a:t>
            </a:r>
            <a:r>
              <a:rPr lang="en-IN" dirty="0"/>
              <a:t>(0.05,134)</a:t>
            </a:r>
            <a:r>
              <a:rPr lang="en-IN" sz="1400" dirty="0"/>
              <a:t> = </a:t>
            </a:r>
            <a:r>
              <a:rPr lang="en-IN" sz="1600" dirty="0">
                <a:effectLst/>
              </a:rPr>
              <a:t>2.266</a:t>
            </a:r>
            <a:endParaRPr lang="en-IN" sz="1600" dirty="0"/>
          </a:p>
        </p:txBody>
      </p:sp>
      <p:graphicFrame>
        <p:nvGraphicFramePr>
          <p:cNvPr id="7" name="Table 6">
            <a:extLst>
              <a:ext uri="{FF2B5EF4-FFF2-40B4-BE49-F238E27FC236}">
                <a16:creationId xmlns:a16="http://schemas.microsoft.com/office/drawing/2014/main" id="{3746A6E2-B741-40E7-BEC9-688BE4608904}"/>
              </a:ext>
            </a:extLst>
          </p:cNvPr>
          <p:cNvGraphicFramePr>
            <a:graphicFrameLocks noGrp="1"/>
          </p:cNvGraphicFramePr>
          <p:nvPr>
            <p:extLst>
              <p:ext uri="{D42A27DB-BD31-4B8C-83A1-F6EECF244321}">
                <p14:modId xmlns:p14="http://schemas.microsoft.com/office/powerpoint/2010/main" val="377777953"/>
              </p:ext>
            </p:extLst>
          </p:nvPr>
        </p:nvGraphicFramePr>
        <p:xfrm>
          <a:off x="785812" y="4648199"/>
          <a:ext cx="7572375" cy="495300"/>
        </p:xfrm>
        <a:graphic>
          <a:graphicData uri="http://schemas.openxmlformats.org/drawingml/2006/table">
            <a:tbl>
              <a:tblPr/>
              <a:tblGrid>
                <a:gridCol w="7572375">
                  <a:extLst>
                    <a:ext uri="{9D8B030D-6E8A-4147-A177-3AD203B41FA5}">
                      <a16:colId xmlns:a16="http://schemas.microsoft.com/office/drawing/2014/main" val="208957148"/>
                    </a:ext>
                  </a:extLst>
                </a:gridCol>
              </a:tblGrid>
              <a:tr h="467421">
                <a:tc>
                  <a:txBody>
                    <a:bodyPr/>
                    <a:lstStyle/>
                    <a:p>
                      <a:pPr algn="l" fontAlgn="t"/>
                      <a:br>
                        <a:rPr lang="en-IN" dirty="0">
                          <a:effectLst/>
                        </a:rPr>
                      </a:br>
                      <a:endParaRPr lang="en-IN" dirty="0">
                        <a:effectLst/>
                      </a:endParaRPr>
                    </a:p>
                  </a:txBody>
                  <a:tcPr marR="15240" marT="22860">
                    <a:lnL>
                      <a:noFill/>
                    </a:lnL>
                    <a:lnR>
                      <a:noFill/>
                    </a:lnR>
                    <a:lnT>
                      <a:noFill/>
                    </a:lnT>
                    <a:lnB>
                      <a:noFill/>
                    </a:lnB>
                    <a:solidFill>
                      <a:srgbClr val="FFFFFF"/>
                    </a:solidFill>
                  </a:tcPr>
                </a:tc>
                <a:extLst>
                  <a:ext uri="{0D108BD9-81ED-4DB2-BD59-A6C34878D82A}">
                    <a16:rowId xmlns:a16="http://schemas.microsoft.com/office/drawing/2014/main" val="1622173024"/>
                  </a:ext>
                </a:extLst>
              </a:tr>
            </a:tbl>
          </a:graphicData>
        </a:graphic>
      </p:graphicFrame>
      <p:sp>
        <p:nvSpPr>
          <p:cNvPr id="8" name="TextBox 7">
            <a:extLst>
              <a:ext uri="{FF2B5EF4-FFF2-40B4-BE49-F238E27FC236}">
                <a16:creationId xmlns:a16="http://schemas.microsoft.com/office/drawing/2014/main" id="{B800B0D1-BD56-4B8C-A393-CB16B2812E6A}"/>
              </a:ext>
            </a:extLst>
          </p:cNvPr>
          <p:cNvSpPr txBox="1"/>
          <p:nvPr/>
        </p:nvSpPr>
        <p:spPr>
          <a:xfrm>
            <a:off x="1635512" y="2848226"/>
            <a:ext cx="6232021" cy="954107"/>
          </a:xfrm>
          <a:prstGeom prst="rect">
            <a:avLst/>
          </a:prstGeom>
          <a:noFill/>
        </p:spPr>
        <p:txBody>
          <a:bodyPr wrap="square" rtlCol="0">
            <a:spAutoFit/>
          </a:bodyPr>
          <a:lstStyle/>
          <a:p>
            <a:r>
              <a:rPr lang="en-IN" dirty="0"/>
              <a:t>X4 and X5 are accepted at 5% level of significance.</a:t>
            </a:r>
          </a:p>
          <a:p>
            <a:r>
              <a:rPr lang="en-IN" dirty="0"/>
              <a:t>X6 is rejected at 5% level of significance.</a:t>
            </a:r>
          </a:p>
          <a:p>
            <a:endParaRPr lang="en-IN" dirty="0"/>
          </a:p>
          <a:p>
            <a:r>
              <a:rPr lang="en-IN" dirty="0"/>
              <a:t>X4 and X5 are homoscedastic and we need further checks for X6.</a:t>
            </a:r>
          </a:p>
        </p:txBody>
      </p:sp>
    </p:spTree>
    <p:extLst>
      <p:ext uri="{BB962C8B-B14F-4D97-AF65-F5344CB8AC3E}">
        <p14:creationId xmlns:p14="http://schemas.microsoft.com/office/powerpoint/2010/main" val="2838769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8"/>
          <p:cNvSpPr txBox="1">
            <a:spLocks noGrp="1"/>
          </p:cNvSpPr>
          <p:nvPr>
            <p:ph type="body" idx="4294967295"/>
          </p:nvPr>
        </p:nvSpPr>
        <p:spPr>
          <a:xfrm>
            <a:off x="622300" y="1797050"/>
            <a:ext cx="8521700" cy="1685925"/>
          </a:xfrm>
          <a:prstGeom prst="rect">
            <a:avLst/>
          </a:prstGeom>
        </p:spPr>
        <p:txBody>
          <a:bodyPr spcFirstLastPara="1" wrap="square" lIns="91425" tIns="91425" rIns="91425" bIns="91425" anchor="t" anchorCtr="0">
            <a:normAutofit/>
          </a:bodyPr>
          <a:lstStyle/>
          <a:p>
            <a:pPr marL="400050" indent="-285750">
              <a:spcBef>
                <a:spcPts val="0"/>
              </a:spcBef>
              <a:buSzPts val="1800"/>
            </a:pPr>
            <a:r>
              <a:rPr lang="en-US" sz="1800" dirty="0">
                <a:latin typeface="Calibri" pitchFamily="34" charset="0"/>
                <a:cs typeface="Calibri" pitchFamily="34" charset="0"/>
              </a:rPr>
              <a:t>Perform this for X6.</a:t>
            </a:r>
          </a:p>
          <a:p>
            <a:pPr marL="114300" lvl="0" indent="0" algn="l" rtl="0">
              <a:spcBef>
                <a:spcPts val="0"/>
              </a:spcBef>
              <a:spcAft>
                <a:spcPts val="0"/>
              </a:spcAft>
              <a:buSzPts val="1800"/>
              <a:buNone/>
            </a:pPr>
            <a:endParaRPr lang="en-US" sz="1800" dirty="0">
              <a:latin typeface="Calibri" pitchFamily="34" charset="0"/>
              <a:cs typeface="Calibri" pitchFamily="34" charset="0"/>
            </a:endParaRPr>
          </a:p>
          <a:p>
            <a:pPr marL="400050" indent="-285750">
              <a:spcBef>
                <a:spcPts val="0"/>
              </a:spcBef>
              <a:buSzPts val="1800"/>
            </a:pPr>
            <a:r>
              <a:rPr lang="en-US" sz="1800">
                <a:latin typeface="Calibri" pitchFamily="34" charset="0"/>
                <a:cs typeface="Calibri" pitchFamily="34" charset="0"/>
              </a:rPr>
              <a:t>P-value is </a:t>
            </a:r>
            <a:r>
              <a:rPr lang="en-US" sz="1800">
                <a:solidFill>
                  <a:schemeClr val="dk1"/>
                </a:solidFill>
                <a:latin typeface="Calibri" pitchFamily="34" charset="0"/>
                <a:cs typeface="Calibri" pitchFamily="34" charset="0"/>
              </a:rPr>
              <a:t>0.1265</a:t>
            </a:r>
            <a:endParaRPr lang="en-US" sz="1800" dirty="0">
              <a:solidFill>
                <a:schemeClr val="dk1"/>
              </a:solidFill>
              <a:latin typeface="Calibri" pitchFamily="34" charset="0"/>
              <a:cs typeface="Calibri" pitchFamily="34" charset="0"/>
            </a:endParaRPr>
          </a:p>
          <a:p>
            <a:pPr marL="457200" lvl="0" indent="-342900" algn="l" rtl="0">
              <a:spcBef>
                <a:spcPts val="0"/>
              </a:spcBef>
              <a:spcAft>
                <a:spcPts val="0"/>
              </a:spcAft>
              <a:buSzPts val="1800"/>
              <a:buChar char="●"/>
            </a:pPr>
            <a:endParaRPr lang="en-US" sz="1800" dirty="0">
              <a:latin typeface="Calibri" pitchFamily="34" charset="0"/>
              <a:cs typeface="Calibri" pitchFamily="34" charset="0"/>
            </a:endParaRPr>
          </a:p>
          <a:p>
            <a:pPr marL="400050" indent="-285750">
              <a:spcBef>
                <a:spcPts val="0"/>
              </a:spcBef>
              <a:buSzPts val="1800"/>
            </a:pPr>
            <a:r>
              <a:rPr lang="en-US" sz="1800" dirty="0">
                <a:solidFill>
                  <a:schemeClr val="dk1"/>
                </a:solidFill>
                <a:latin typeface="Calibri" pitchFamily="34" charset="0"/>
                <a:cs typeface="Calibri" pitchFamily="34" charset="0"/>
              </a:rPr>
              <a:t>Indicates heteroscedasticity is not significant .</a:t>
            </a:r>
          </a:p>
          <a:p>
            <a:pPr marL="114300" lvl="0" indent="0" algn="l" rtl="0">
              <a:spcBef>
                <a:spcPts val="0"/>
              </a:spcBef>
              <a:spcAft>
                <a:spcPts val="0"/>
              </a:spcAft>
              <a:buSzPts val="1800"/>
              <a:buNone/>
            </a:pPr>
            <a:endParaRPr sz="1700" dirty="0">
              <a:solidFill>
                <a:schemeClr val="dk1"/>
              </a:solidFill>
              <a:latin typeface="Calibri" pitchFamily="34" charset="0"/>
              <a:cs typeface="Calibri" pitchFamily="34" charset="0"/>
            </a:endParaRPr>
          </a:p>
        </p:txBody>
      </p:sp>
      <p:sp>
        <p:nvSpPr>
          <p:cNvPr id="312" name="Google Shape;312;p48"/>
          <p:cNvSpPr/>
          <p:nvPr/>
        </p:nvSpPr>
        <p:spPr>
          <a:xfrm>
            <a:off x="411875" y="532425"/>
            <a:ext cx="3282896" cy="54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err="1">
                <a:solidFill>
                  <a:schemeClr val="dk1"/>
                </a:solidFill>
              </a:rPr>
              <a:t>Goldfeld-Quandt</a:t>
            </a:r>
            <a:r>
              <a:rPr lang="en-GB" sz="2400" b="1" dirty="0">
                <a:solidFill>
                  <a:schemeClr val="dk1"/>
                </a:solidFill>
              </a:rPr>
              <a:t> test</a:t>
            </a:r>
            <a:endParaRPr sz="10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9"/>
          <p:cNvSpPr txBox="1">
            <a:spLocks noGrp="1"/>
          </p:cNvSpPr>
          <p:nvPr>
            <p:ph type="body" idx="4294967295"/>
          </p:nvPr>
        </p:nvSpPr>
        <p:spPr>
          <a:xfrm>
            <a:off x="464820" y="1049338"/>
            <a:ext cx="8056880" cy="3735487"/>
          </a:xfrm>
          <a:prstGeom prst="rect">
            <a:avLst/>
          </a:prstGeom>
        </p:spPr>
        <p:txBody>
          <a:bodyPr spcFirstLastPara="1" wrap="square" lIns="91425" tIns="91425" rIns="91425" bIns="91425" anchor="t" anchorCtr="0">
            <a:normAutofit fontScale="92500"/>
          </a:bodyPr>
          <a:lstStyle/>
          <a:p>
            <a:pPr marL="0" marR="241300" lvl="0" indent="0" algn="just" rtl="0">
              <a:lnSpc>
                <a:spcPct val="115000"/>
              </a:lnSpc>
              <a:spcBef>
                <a:spcPts val="0"/>
              </a:spcBef>
              <a:spcAft>
                <a:spcPts val="0"/>
              </a:spcAft>
              <a:buNone/>
            </a:pPr>
            <a:r>
              <a:rPr lang="en-GB" sz="1600" dirty="0">
                <a:solidFill>
                  <a:schemeClr val="dk1"/>
                </a:solidFill>
                <a:latin typeface="Calibri" pitchFamily="34" charset="0"/>
                <a:cs typeface="Calibri" pitchFamily="34" charset="0"/>
              </a:rPr>
              <a:t>Breusch–Pagan test (named after Trevor Breusch and Adrian Pagan) is used to test for heteroscedasticity in a linear regression model. It tests whether the estimated variance of the residuals from a regression are dependent on the values of the independent variables.</a:t>
            </a:r>
          </a:p>
          <a:p>
            <a:pPr marL="0" marR="241300" lvl="0" indent="0" algn="just" rtl="0">
              <a:lnSpc>
                <a:spcPct val="115000"/>
              </a:lnSpc>
              <a:spcBef>
                <a:spcPts val="0"/>
              </a:spcBef>
              <a:spcAft>
                <a:spcPts val="0"/>
              </a:spcAft>
              <a:buNone/>
            </a:pPr>
            <a:endParaRPr sz="1600" dirty="0">
              <a:solidFill>
                <a:schemeClr val="dk1"/>
              </a:solidFill>
              <a:latin typeface="Calibri" pitchFamily="34" charset="0"/>
              <a:cs typeface="Calibri" pitchFamily="34" charset="0"/>
            </a:endParaRPr>
          </a:p>
          <a:p>
            <a:pPr marL="927100" marR="241300" lvl="0" indent="0" algn="l" rtl="0">
              <a:lnSpc>
                <a:spcPct val="115000"/>
              </a:lnSpc>
              <a:spcBef>
                <a:spcPts val="0"/>
              </a:spcBef>
              <a:spcAft>
                <a:spcPts val="0"/>
              </a:spcAft>
              <a:buNone/>
            </a:pPr>
            <a:r>
              <a:rPr lang="en-GB" sz="1600" dirty="0">
                <a:solidFill>
                  <a:schemeClr val="dk1"/>
                </a:solidFill>
                <a:latin typeface="Calibri" pitchFamily="34" charset="0"/>
                <a:cs typeface="Calibri" pitchFamily="34" charset="0"/>
              </a:rPr>
              <a:t>Ho: Residuals are homoscedastic</a:t>
            </a:r>
            <a:endParaRPr sz="1600" dirty="0">
              <a:solidFill>
                <a:schemeClr val="dk1"/>
              </a:solidFill>
              <a:latin typeface="Calibri" pitchFamily="34" charset="0"/>
              <a:cs typeface="Calibri" pitchFamily="34" charset="0"/>
            </a:endParaRPr>
          </a:p>
          <a:p>
            <a:pPr marL="927100" marR="241300" lvl="0" indent="0" algn="l" rtl="0">
              <a:lnSpc>
                <a:spcPct val="115000"/>
              </a:lnSpc>
              <a:spcBef>
                <a:spcPts val="0"/>
              </a:spcBef>
              <a:spcAft>
                <a:spcPts val="0"/>
              </a:spcAft>
              <a:buNone/>
            </a:pPr>
            <a:r>
              <a:rPr lang="en-GB" sz="1600" dirty="0">
                <a:solidFill>
                  <a:schemeClr val="dk1"/>
                </a:solidFill>
                <a:latin typeface="Calibri" pitchFamily="34" charset="0"/>
                <a:cs typeface="Calibri" pitchFamily="34" charset="0"/>
              </a:rPr>
              <a:t>Against</a:t>
            </a:r>
            <a:endParaRPr sz="1600" dirty="0">
              <a:solidFill>
                <a:schemeClr val="dk1"/>
              </a:solidFill>
              <a:latin typeface="Calibri" pitchFamily="34" charset="0"/>
              <a:cs typeface="Calibri" pitchFamily="34" charset="0"/>
            </a:endParaRPr>
          </a:p>
          <a:p>
            <a:pPr marL="927100" marR="241300" lvl="0" indent="0" algn="l" rtl="0">
              <a:lnSpc>
                <a:spcPct val="115000"/>
              </a:lnSpc>
              <a:spcBef>
                <a:spcPts val="0"/>
              </a:spcBef>
              <a:spcAft>
                <a:spcPts val="0"/>
              </a:spcAft>
              <a:buNone/>
            </a:pPr>
            <a:r>
              <a:rPr lang="en-GB" sz="1600" dirty="0">
                <a:solidFill>
                  <a:schemeClr val="dk1"/>
                </a:solidFill>
                <a:latin typeface="Calibri" pitchFamily="34" charset="0"/>
                <a:cs typeface="Calibri" pitchFamily="34" charset="0"/>
              </a:rPr>
              <a:t>H1: Ho is not true.</a:t>
            </a:r>
            <a:endParaRPr sz="1600" dirty="0">
              <a:solidFill>
                <a:schemeClr val="dk1"/>
              </a:solidFill>
              <a:latin typeface="Calibri" pitchFamily="34" charset="0"/>
              <a:cs typeface="Calibri" pitchFamily="34" charset="0"/>
            </a:endParaRPr>
          </a:p>
          <a:p>
            <a:pPr marL="0" marR="241300" lvl="0" indent="0" algn="just" rtl="0">
              <a:lnSpc>
                <a:spcPct val="115000"/>
              </a:lnSpc>
              <a:spcBef>
                <a:spcPts val="0"/>
              </a:spcBef>
              <a:spcAft>
                <a:spcPts val="0"/>
              </a:spcAft>
              <a:buNone/>
            </a:pPr>
            <a:endParaRPr sz="1600" dirty="0">
              <a:solidFill>
                <a:schemeClr val="dk1"/>
              </a:solidFill>
              <a:latin typeface="Calibri" pitchFamily="34" charset="0"/>
              <a:cs typeface="Calibri" pitchFamily="34" charset="0"/>
            </a:endParaRPr>
          </a:p>
          <a:p>
            <a:pPr marL="0" marR="241300" lvl="0" indent="0" algn="just" rtl="0">
              <a:lnSpc>
                <a:spcPct val="115000"/>
              </a:lnSpc>
              <a:spcBef>
                <a:spcPts val="0"/>
              </a:spcBef>
              <a:spcAft>
                <a:spcPts val="0"/>
              </a:spcAft>
              <a:buNone/>
            </a:pPr>
            <a:endParaRPr sz="1600" dirty="0">
              <a:solidFill>
                <a:schemeClr val="dk1"/>
              </a:solidFill>
              <a:latin typeface="Calibri" pitchFamily="34" charset="0"/>
              <a:cs typeface="Calibri" pitchFamily="34" charset="0"/>
            </a:endParaRPr>
          </a:p>
          <a:p>
            <a:pPr marL="0" marR="241300" lvl="0" indent="0" algn="just" rtl="0">
              <a:lnSpc>
                <a:spcPct val="115000"/>
              </a:lnSpc>
              <a:spcBef>
                <a:spcPts val="0"/>
              </a:spcBef>
              <a:spcAft>
                <a:spcPts val="0"/>
              </a:spcAft>
              <a:buNone/>
            </a:pPr>
            <a:endParaRPr sz="1600" dirty="0">
              <a:solidFill>
                <a:schemeClr val="dk1"/>
              </a:solidFill>
              <a:latin typeface="Calibri" pitchFamily="34" charset="0"/>
              <a:cs typeface="Calibri" pitchFamily="34" charset="0"/>
            </a:endParaRPr>
          </a:p>
          <a:p>
            <a:pPr marL="0" marR="241300" lvl="0" indent="0" algn="just" rtl="0">
              <a:lnSpc>
                <a:spcPct val="115000"/>
              </a:lnSpc>
              <a:spcBef>
                <a:spcPts val="0"/>
              </a:spcBef>
              <a:spcAft>
                <a:spcPts val="0"/>
              </a:spcAft>
              <a:buNone/>
            </a:pPr>
            <a:endParaRPr sz="1600" dirty="0">
              <a:solidFill>
                <a:schemeClr val="dk1"/>
              </a:solidFill>
              <a:latin typeface="Calibri" pitchFamily="34" charset="0"/>
              <a:cs typeface="Calibri" pitchFamily="34" charset="0"/>
            </a:endParaRPr>
          </a:p>
          <a:p>
            <a:pPr marL="0" marR="241300" lvl="0" indent="0" algn="just" rtl="0">
              <a:lnSpc>
                <a:spcPct val="115000"/>
              </a:lnSpc>
              <a:spcBef>
                <a:spcPts val="0"/>
              </a:spcBef>
              <a:spcAft>
                <a:spcPts val="0"/>
              </a:spcAft>
              <a:buNone/>
            </a:pPr>
            <a:endParaRPr sz="1600" dirty="0">
              <a:solidFill>
                <a:schemeClr val="dk1"/>
              </a:solidFill>
              <a:latin typeface="Calibri" pitchFamily="34" charset="0"/>
              <a:cs typeface="Calibri" pitchFamily="34" charset="0"/>
            </a:endParaRPr>
          </a:p>
          <a:p>
            <a:pPr marL="139700" marR="241300" lvl="0" indent="0" algn="l" rtl="0">
              <a:lnSpc>
                <a:spcPct val="115000"/>
              </a:lnSpc>
              <a:spcBef>
                <a:spcPts val="0"/>
              </a:spcBef>
              <a:spcAft>
                <a:spcPts val="0"/>
              </a:spcAft>
              <a:buClr>
                <a:schemeClr val="dk1"/>
              </a:buClr>
              <a:buSzPts val="1400"/>
              <a:buNone/>
            </a:pPr>
            <a:r>
              <a:rPr lang="en-GB" sz="1600" dirty="0">
                <a:solidFill>
                  <a:schemeClr val="dk1"/>
                </a:solidFill>
                <a:latin typeface="Calibri" pitchFamily="34" charset="0"/>
                <a:cs typeface="Calibri" pitchFamily="34" charset="0"/>
              </a:rPr>
              <a:t>p-value is more than α = 0.05, we accept the null hypothesis that the data is homoscedastic.</a:t>
            </a:r>
            <a:endParaRPr sz="1600" dirty="0">
              <a:solidFill>
                <a:schemeClr val="dk1"/>
              </a:solidFill>
              <a:latin typeface="Calibri" pitchFamily="34" charset="0"/>
              <a:cs typeface="Calibri" pitchFamily="34" charset="0"/>
            </a:endParaRPr>
          </a:p>
          <a:p>
            <a:pPr marL="0" marR="241300" lvl="0" indent="0" algn="just" rtl="0">
              <a:lnSpc>
                <a:spcPct val="115000"/>
              </a:lnSpc>
              <a:spcBef>
                <a:spcPts val="0"/>
              </a:spcBef>
              <a:spcAft>
                <a:spcPts val="0"/>
              </a:spcAft>
              <a:buNone/>
            </a:pPr>
            <a:endParaRPr sz="1400" dirty="0">
              <a:solidFill>
                <a:schemeClr val="dk1"/>
              </a:solidFill>
              <a:latin typeface="Calibri" pitchFamily="34" charset="0"/>
              <a:cs typeface="Calibri" pitchFamily="34" charset="0"/>
            </a:endParaRPr>
          </a:p>
        </p:txBody>
      </p:sp>
      <p:pic>
        <p:nvPicPr>
          <p:cNvPr id="318" name="Google Shape;318;p49"/>
          <p:cNvPicPr preferRelativeResize="0"/>
          <p:nvPr/>
        </p:nvPicPr>
        <p:blipFill>
          <a:blip r:embed="rId3">
            <a:alphaModFix/>
          </a:blip>
          <a:stretch>
            <a:fillRect/>
          </a:stretch>
        </p:blipFill>
        <p:spPr>
          <a:xfrm>
            <a:off x="2857500" y="3179789"/>
            <a:ext cx="3429000" cy="914400"/>
          </a:xfrm>
          <a:prstGeom prst="rect">
            <a:avLst/>
          </a:prstGeom>
          <a:noFill/>
          <a:ln>
            <a:noFill/>
          </a:ln>
        </p:spPr>
      </p:pic>
      <p:sp>
        <p:nvSpPr>
          <p:cNvPr id="319" name="Google Shape;319;p49"/>
          <p:cNvSpPr/>
          <p:nvPr/>
        </p:nvSpPr>
        <p:spPr>
          <a:xfrm>
            <a:off x="311699" y="358675"/>
            <a:ext cx="3286427" cy="620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rPr>
              <a:t>Breusch–Pagan test</a:t>
            </a:r>
            <a:endParaRPr sz="4200" dirty="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0"/>
          <p:cNvSpPr txBox="1">
            <a:spLocks noGrp="1"/>
          </p:cNvSpPr>
          <p:nvPr>
            <p:ph type="body" idx="4294967295"/>
          </p:nvPr>
        </p:nvSpPr>
        <p:spPr>
          <a:xfrm>
            <a:off x="536624" y="1152525"/>
            <a:ext cx="7985076" cy="5207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GB" b="1" dirty="0"/>
              <a:t>A) Residual Plot vs fitted y</a:t>
            </a:r>
            <a:endParaRPr b="1" dirty="0"/>
          </a:p>
        </p:txBody>
      </p:sp>
      <p:pic>
        <p:nvPicPr>
          <p:cNvPr id="325" name="Google Shape;325;p50"/>
          <p:cNvPicPr preferRelativeResize="0"/>
          <p:nvPr/>
        </p:nvPicPr>
        <p:blipFill>
          <a:blip r:embed="rId3">
            <a:alphaModFix/>
          </a:blip>
          <a:stretch>
            <a:fillRect/>
          </a:stretch>
        </p:blipFill>
        <p:spPr>
          <a:xfrm>
            <a:off x="536624" y="1538867"/>
            <a:ext cx="4035375" cy="2966225"/>
          </a:xfrm>
          <a:prstGeom prst="rect">
            <a:avLst/>
          </a:prstGeom>
          <a:noFill/>
          <a:ln>
            <a:noFill/>
          </a:ln>
        </p:spPr>
      </p:pic>
      <p:sp>
        <p:nvSpPr>
          <p:cNvPr id="326" name="Google Shape;326;p50"/>
          <p:cNvSpPr txBox="1"/>
          <p:nvPr/>
        </p:nvSpPr>
        <p:spPr>
          <a:xfrm>
            <a:off x="4784075" y="1871500"/>
            <a:ext cx="3519900" cy="2123628"/>
          </a:xfrm>
          <a:prstGeom prst="rect">
            <a:avLst/>
          </a:prstGeom>
          <a:noFill/>
          <a:ln>
            <a:noFill/>
          </a:ln>
        </p:spPr>
        <p:txBody>
          <a:bodyPr spcFirstLastPara="1" wrap="square" lIns="91425" tIns="91425" rIns="91425" bIns="91425" anchor="t" anchorCtr="0">
            <a:spAutoFit/>
          </a:bodyPr>
          <a:lstStyle/>
          <a:p>
            <a:pPr marL="127000" lvl="0" algn="just" rtl="0">
              <a:lnSpc>
                <a:spcPct val="115000"/>
              </a:lnSpc>
              <a:spcBef>
                <a:spcPts val="1200"/>
              </a:spcBef>
              <a:spcAft>
                <a:spcPts val="0"/>
              </a:spcAft>
              <a:buClr>
                <a:schemeClr val="dk1"/>
              </a:buClr>
              <a:buSzPts val="1600"/>
            </a:pPr>
            <a:r>
              <a:rPr lang="en-GB" sz="1600" dirty="0">
                <a:solidFill>
                  <a:schemeClr val="dk1"/>
                </a:solidFill>
                <a:latin typeface="Calibri" pitchFamily="34" charset="0"/>
                <a:cs typeface="Calibri" pitchFamily="34" charset="0"/>
              </a:rPr>
              <a:t>There is a slight </a:t>
            </a:r>
            <a:r>
              <a:rPr lang="en-GB" sz="1600" b="1" dirty="0">
                <a:solidFill>
                  <a:schemeClr val="dk1"/>
                </a:solidFill>
                <a:latin typeface="Calibri" pitchFamily="34" charset="0"/>
                <a:cs typeface="Calibri" pitchFamily="34" charset="0"/>
              </a:rPr>
              <a:t>S</a:t>
            </a:r>
            <a:r>
              <a:rPr lang="en-GB" sz="1600" dirty="0">
                <a:solidFill>
                  <a:schemeClr val="dk1"/>
                </a:solidFill>
                <a:latin typeface="Calibri" pitchFamily="34" charset="0"/>
                <a:cs typeface="Calibri" pitchFamily="34" charset="0"/>
              </a:rPr>
              <a:t> shaped pattern in the plot. So, we’ve found out the residual plots vs. each of the predictors to check which of these are responsible for this pattern.</a:t>
            </a:r>
            <a:endParaRPr sz="1600" dirty="0">
              <a:solidFill>
                <a:schemeClr val="dk1"/>
              </a:solidFill>
              <a:latin typeface="Calibri" pitchFamily="34" charset="0"/>
              <a:cs typeface="Calibri" pitchFamily="34" charset="0"/>
            </a:endParaRPr>
          </a:p>
          <a:p>
            <a:pPr marL="0" lvl="0" indent="0" algn="l" rtl="0">
              <a:spcBef>
                <a:spcPts val="1200"/>
              </a:spcBef>
              <a:spcAft>
                <a:spcPts val="0"/>
              </a:spcAft>
              <a:buNone/>
            </a:pPr>
            <a:endParaRPr dirty="0">
              <a:latin typeface="Calibri" pitchFamily="34" charset="0"/>
              <a:cs typeface="Calibri" pitchFamily="34" charset="0"/>
            </a:endParaRPr>
          </a:p>
        </p:txBody>
      </p:sp>
      <p:sp>
        <p:nvSpPr>
          <p:cNvPr id="327" name="Google Shape;327;p50"/>
          <p:cNvSpPr/>
          <p:nvPr/>
        </p:nvSpPr>
        <p:spPr>
          <a:xfrm>
            <a:off x="401825" y="401825"/>
            <a:ext cx="2817160" cy="61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a:solidFill>
                  <a:schemeClr val="dk1"/>
                </a:solidFill>
              </a:rPr>
              <a:t>Using PCR Model</a:t>
            </a:r>
            <a:endParaRPr sz="10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51"/>
          <p:cNvPicPr preferRelativeResize="0"/>
          <p:nvPr/>
        </p:nvPicPr>
        <p:blipFill>
          <a:blip r:embed="rId3">
            <a:alphaModFix/>
          </a:blip>
          <a:stretch>
            <a:fillRect/>
          </a:stretch>
        </p:blipFill>
        <p:spPr>
          <a:xfrm>
            <a:off x="349325" y="434625"/>
            <a:ext cx="3936250" cy="3201462"/>
          </a:xfrm>
          <a:prstGeom prst="rect">
            <a:avLst/>
          </a:prstGeom>
          <a:noFill/>
          <a:ln>
            <a:noFill/>
          </a:ln>
        </p:spPr>
      </p:pic>
      <p:pic>
        <p:nvPicPr>
          <p:cNvPr id="333" name="Google Shape;333;p51"/>
          <p:cNvPicPr preferRelativeResize="0"/>
          <p:nvPr/>
        </p:nvPicPr>
        <p:blipFill>
          <a:blip r:embed="rId4">
            <a:alphaModFix/>
          </a:blip>
          <a:stretch>
            <a:fillRect/>
          </a:stretch>
        </p:blipFill>
        <p:spPr>
          <a:xfrm>
            <a:off x="4858425" y="434625"/>
            <a:ext cx="3936250" cy="3201457"/>
          </a:xfrm>
          <a:prstGeom prst="rect">
            <a:avLst/>
          </a:prstGeom>
          <a:noFill/>
          <a:ln>
            <a:noFill/>
          </a:ln>
        </p:spPr>
      </p:pic>
      <p:sp>
        <p:nvSpPr>
          <p:cNvPr id="334" name="Google Shape;334;p51"/>
          <p:cNvSpPr txBox="1"/>
          <p:nvPr/>
        </p:nvSpPr>
        <p:spPr>
          <a:xfrm>
            <a:off x="1403030" y="3717975"/>
            <a:ext cx="190755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dk1"/>
                </a:solidFill>
              </a:rPr>
              <a:t>Residual plot vs PC1</a:t>
            </a:r>
            <a:endParaRPr dirty="0"/>
          </a:p>
        </p:txBody>
      </p:sp>
      <p:sp>
        <p:nvSpPr>
          <p:cNvPr id="335" name="Google Shape;335;p51"/>
          <p:cNvSpPr txBox="1"/>
          <p:nvPr/>
        </p:nvSpPr>
        <p:spPr>
          <a:xfrm>
            <a:off x="5912130" y="3717975"/>
            <a:ext cx="182884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dk1"/>
                </a:solidFill>
              </a:rPr>
              <a:t>Residual plot vs PC2</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52"/>
          <p:cNvPicPr preferRelativeResize="0"/>
          <p:nvPr/>
        </p:nvPicPr>
        <p:blipFill>
          <a:blip r:embed="rId3">
            <a:alphaModFix/>
          </a:blip>
          <a:stretch>
            <a:fillRect/>
          </a:stretch>
        </p:blipFill>
        <p:spPr>
          <a:xfrm>
            <a:off x="473276" y="152400"/>
            <a:ext cx="3946326" cy="3229700"/>
          </a:xfrm>
          <a:prstGeom prst="rect">
            <a:avLst/>
          </a:prstGeom>
          <a:noFill/>
          <a:ln>
            <a:noFill/>
          </a:ln>
        </p:spPr>
      </p:pic>
      <p:pic>
        <p:nvPicPr>
          <p:cNvPr id="341" name="Google Shape;341;p52"/>
          <p:cNvPicPr preferRelativeResize="0"/>
          <p:nvPr/>
        </p:nvPicPr>
        <p:blipFill>
          <a:blip r:embed="rId4">
            <a:alphaModFix/>
          </a:blip>
          <a:stretch>
            <a:fillRect/>
          </a:stretch>
        </p:blipFill>
        <p:spPr>
          <a:xfrm>
            <a:off x="4825656" y="152401"/>
            <a:ext cx="3946326" cy="3229700"/>
          </a:xfrm>
          <a:prstGeom prst="rect">
            <a:avLst/>
          </a:prstGeom>
          <a:noFill/>
          <a:ln>
            <a:noFill/>
          </a:ln>
        </p:spPr>
      </p:pic>
      <p:sp>
        <p:nvSpPr>
          <p:cNvPr id="342" name="Google Shape;342;p52"/>
          <p:cNvSpPr txBox="1"/>
          <p:nvPr/>
        </p:nvSpPr>
        <p:spPr>
          <a:xfrm>
            <a:off x="1490314" y="3382343"/>
            <a:ext cx="191225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dk1"/>
                </a:solidFill>
                <a:latin typeface="Calibri" panose="020F0502020204030204" pitchFamily="34" charset="0"/>
                <a:cs typeface="Calibri" panose="020F0502020204030204" pitchFamily="34" charset="0"/>
              </a:rPr>
              <a:t>Residual plot vs PC3</a:t>
            </a:r>
            <a:endParaRPr dirty="0">
              <a:latin typeface="Calibri" panose="020F0502020204030204" pitchFamily="34" charset="0"/>
              <a:cs typeface="Calibri" panose="020F0502020204030204" pitchFamily="34" charset="0"/>
            </a:endParaRPr>
          </a:p>
        </p:txBody>
      </p:sp>
      <p:sp>
        <p:nvSpPr>
          <p:cNvPr id="343" name="Google Shape;343;p52"/>
          <p:cNvSpPr txBox="1"/>
          <p:nvPr/>
        </p:nvSpPr>
        <p:spPr>
          <a:xfrm>
            <a:off x="5882504" y="3382343"/>
            <a:ext cx="183263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dk1"/>
                </a:solidFill>
                <a:latin typeface="Calibri" panose="020F0502020204030204" pitchFamily="34" charset="0"/>
                <a:cs typeface="Calibri" panose="020F0502020204030204" pitchFamily="34" charset="0"/>
              </a:rPr>
              <a:t>Residual plot vs PC4</a:t>
            </a:r>
            <a:endParaRPr dirty="0">
              <a:latin typeface="Calibri" panose="020F0502020204030204" pitchFamily="34" charset="0"/>
              <a:cs typeface="Calibri" panose="020F0502020204030204" pitchFamily="34" charset="0"/>
            </a:endParaRPr>
          </a:p>
        </p:txBody>
      </p:sp>
      <p:sp>
        <p:nvSpPr>
          <p:cNvPr id="344" name="Google Shape;344;p52"/>
          <p:cNvSpPr txBox="1"/>
          <p:nvPr/>
        </p:nvSpPr>
        <p:spPr>
          <a:xfrm>
            <a:off x="892375" y="4151975"/>
            <a:ext cx="7585200" cy="621678"/>
          </a:xfrm>
          <a:prstGeom prst="rect">
            <a:avLst/>
          </a:prstGeom>
          <a:noFill/>
          <a:ln>
            <a:noFill/>
          </a:ln>
        </p:spPr>
        <p:txBody>
          <a:bodyPr spcFirstLastPara="1" wrap="square" lIns="91425" tIns="91425" rIns="91425" bIns="91425" anchor="t" anchorCtr="0">
            <a:spAutoFit/>
          </a:bodyPr>
          <a:lstStyle/>
          <a:p>
            <a:pPr marL="139700" lvl="0" algn="l" rtl="0">
              <a:lnSpc>
                <a:spcPct val="115000"/>
              </a:lnSpc>
              <a:spcBef>
                <a:spcPts val="1200"/>
              </a:spcBef>
              <a:spcAft>
                <a:spcPts val="0"/>
              </a:spcAft>
              <a:buSzPts val="1400"/>
            </a:pPr>
            <a:r>
              <a:rPr lang="en-GB" sz="1600" dirty="0">
                <a:solidFill>
                  <a:schemeClr val="dk1"/>
                </a:solidFill>
                <a:latin typeface="Calibri" panose="020F0502020204030204" pitchFamily="34" charset="0"/>
                <a:cs typeface="Calibri" panose="020F0502020204030204" pitchFamily="34" charset="0"/>
              </a:rPr>
              <a:t>There is no significant pattern in these plots. So, we don’t go for any further tests.</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3"/>
          <p:cNvSpPr/>
          <p:nvPr/>
        </p:nvSpPr>
        <p:spPr>
          <a:xfrm>
            <a:off x="232599" y="396704"/>
            <a:ext cx="3157371" cy="72343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dirty="0"/>
              <a:t>Predictive Power</a:t>
            </a:r>
            <a:endParaRPr sz="2800" b="1" dirty="0"/>
          </a:p>
        </p:txBody>
      </p:sp>
      <p:sp>
        <p:nvSpPr>
          <p:cNvPr id="9" name="TextBox 8">
            <a:extLst>
              <a:ext uri="{FF2B5EF4-FFF2-40B4-BE49-F238E27FC236}">
                <a16:creationId xmlns:a16="http://schemas.microsoft.com/office/drawing/2014/main" id="{6A5E94CC-7369-4D57-875D-958C73ECA7D6}"/>
              </a:ext>
            </a:extLst>
          </p:cNvPr>
          <p:cNvSpPr txBox="1"/>
          <p:nvPr/>
        </p:nvSpPr>
        <p:spPr>
          <a:xfrm>
            <a:off x="1021080" y="1556087"/>
            <a:ext cx="5913120" cy="2277547"/>
          </a:xfrm>
          <a:prstGeom prst="rect">
            <a:avLst/>
          </a:prstGeom>
          <a:noFill/>
        </p:spPr>
        <p:txBody>
          <a:bodyPr wrap="square">
            <a:spAutoFit/>
          </a:bodyPr>
          <a:lstStyle/>
          <a:p>
            <a:pPr marL="0" lvl="0" indent="0" algn="l" rtl="0">
              <a:spcBef>
                <a:spcPts val="0"/>
              </a:spcBef>
              <a:spcAft>
                <a:spcPts val="0"/>
              </a:spcAft>
              <a:buNone/>
            </a:pPr>
            <a:r>
              <a:rPr lang="en-US" sz="1600" dirty="0">
                <a:latin typeface="Calibri" pitchFamily="34" charset="0"/>
                <a:cs typeface="Calibri" pitchFamily="34" charset="0"/>
              </a:rPr>
              <a:t>Using PRESS statistic, we compute </a:t>
            </a:r>
            <a:r>
              <a:rPr lang="en-US" sz="1600" b="1" i="1" dirty="0">
                <a:effectLst/>
                <a:latin typeface="Calibri" pitchFamily="34" charset="0"/>
                <a:ea typeface="Calibri" panose="020F0502020204030204" pitchFamily="34" charset="0"/>
                <a:cs typeface="Calibri" pitchFamily="34" charset="0"/>
              </a:rPr>
              <a:t>R</a:t>
            </a:r>
            <a:r>
              <a:rPr lang="en-US" sz="1600" b="1" i="1" baseline="30000" dirty="0">
                <a:effectLst/>
                <a:latin typeface="Calibri" pitchFamily="34" charset="0"/>
                <a:ea typeface="Calibri" panose="020F0502020204030204" pitchFamily="34" charset="0"/>
                <a:cs typeface="Calibri" pitchFamily="34" charset="0"/>
              </a:rPr>
              <a:t>2</a:t>
            </a:r>
            <a:r>
              <a:rPr lang="en-US" sz="1600" b="1" i="1" baseline="-25000" dirty="0">
                <a:effectLst/>
                <a:latin typeface="Calibri" pitchFamily="34" charset="0"/>
                <a:ea typeface="Calibri" panose="020F0502020204030204" pitchFamily="34" charset="0"/>
                <a:cs typeface="Calibri" pitchFamily="34" charset="0"/>
              </a:rPr>
              <a:t>pred</a:t>
            </a:r>
            <a:r>
              <a:rPr lang="en-US" sz="1600" baseline="-25000" dirty="0">
                <a:effectLst/>
                <a:latin typeface="Calibri" panose="020F0502020204030204" pitchFamily="34" charset="0"/>
                <a:ea typeface="Calibri" panose="020F0502020204030204" pitchFamily="34" charset="0"/>
                <a:cs typeface="Calibri" pitchFamily="34" charset="0"/>
              </a:rPr>
              <a:t> </a:t>
            </a:r>
          </a:p>
          <a:p>
            <a:pPr marL="0" lvl="0" indent="0" algn="l" rtl="0">
              <a:spcBef>
                <a:spcPts val="0"/>
              </a:spcBef>
              <a:spcAft>
                <a:spcPts val="0"/>
              </a:spcAft>
              <a:buNone/>
            </a:pPr>
            <a:endParaRPr lang="en-US" sz="1600" dirty="0">
              <a:latin typeface="Calibri" pitchFamily="34" charset="0"/>
              <a:cs typeface="Calibri" pitchFamily="34" charset="0"/>
            </a:endParaRPr>
          </a:p>
          <a:p>
            <a:pPr marL="0" lvl="0" indent="0" algn="l" rtl="0">
              <a:spcBef>
                <a:spcPts val="0"/>
              </a:spcBef>
              <a:spcAft>
                <a:spcPts val="0"/>
              </a:spcAft>
              <a:buNone/>
            </a:pPr>
            <a:r>
              <a:rPr lang="en-US" sz="1600" dirty="0">
                <a:latin typeface="Calibri" pitchFamily="34" charset="0"/>
                <a:cs typeface="Calibri" pitchFamily="34" charset="0"/>
              </a:rPr>
              <a:t>For Ridge regression model, </a:t>
            </a:r>
          </a:p>
          <a:p>
            <a:pPr marL="457200" lvl="0" indent="-317500" algn="l" rtl="0">
              <a:spcBef>
                <a:spcPts val="0"/>
              </a:spcBef>
              <a:spcAft>
                <a:spcPts val="0"/>
              </a:spcAft>
              <a:buSzPts val="1400"/>
              <a:buChar char="●"/>
            </a:pPr>
            <a:r>
              <a:rPr lang="en-US" sz="1600" b="1" i="1" dirty="0">
                <a:effectLst/>
                <a:latin typeface="Calibri" pitchFamily="34" charset="0"/>
                <a:ea typeface="Calibri" panose="020F0502020204030204" pitchFamily="34" charset="0"/>
                <a:cs typeface="Calibri" pitchFamily="34" charset="0"/>
              </a:rPr>
              <a:t>R</a:t>
            </a:r>
            <a:r>
              <a:rPr lang="en-US" sz="1600" b="1" i="1" baseline="30000" dirty="0">
                <a:effectLst/>
                <a:latin typeface="Calibri" pitchFamily="34" charset="0"/>
                <a:ea typeface="Calibri" panose="020F0502020204030204" pitchFamily="34" charset="0"/>
                <a:cs typeface="Calibri" pitchFamily="34" charset="0"/>
              </a:rPr>
              <a:t>2</a:t>
            </a:r>
            <a:r>
              <a:rPr lang="en-US" sz="1600" b="1" i="1" baseline="-25000" dirty="0">
                <a:effectLst/>
                <a:latin typeface="Calibri" pitchFamily="34" charset="0"/>
                <a:ea typeface="Calibri" panose="020F0502020204030204" pitchFamily="34" charset="0"/>
                <a:cs typeface="Calibri" pitchFamily="34" charset="0"/>
              </a:rPr>
              <a:t>pred</a:t>
            </a:r>
            <a:r>
              <a:rPr lang="en-US" sz="1600" baseline="-25000" dirty="0">
                <a:effectLst/>
                <a:latin typeface="Calibri" panose="020F0502020204030204" pitchFamily="34" charset="0"/>
                <a:ea typeface="Calibri" panose="020F0502020204030204" pitchFamily="34" charset="0"/>
                <a:cs typeface="Calibri" pitchFamily="34" charset="0"/>
              </a:rPr>
              <a:t> </a:t>
            </a:r>
            <a:r>
              <a:rPr lang="en-US" sz="1600" dirty="0">
                <a:latin typeface="Calibri" pitchFamily="34" charset="0"/>
                <a:cs typeface="Calibri" pitchFamily="34" charset="0"/>
              </a:rPr>
              <a:t>= 0.8086</a:t>
            </a:r>
          </a:p>
          <a:p>
            <a:pPr marL="457200" lvl="0" indent="0" algn="l" rtl="0">
              <a:spcBef>
                <a:spcPts val="0"/>
              </a:spcBef>
              <a:spcAft>
                <a:spcPts val="0"/>
              </a:spcAft>
              <a:buNone/>
            </a:pPr>
            <a:endParaRPr lang="en-US" sz="1600" dirty="0">
              <a:latin typeface="Calibri" pitchFamily="34" charset="0"/>
              <a:cs typeface="Calibri" pitchFamily="34" charset="0"/>
            </a:endParaRPr>
          </a:p>
          <a:p>
            <a:pPr marL="0" lvl="0" indent="0" algn="l" rtl="0">
              <a:spcBef>
                <a:spcPts val="0"/>
              </a:spcBef>
              <a:spcAft>
                <a:spcPts val="0"/>
              </a:spcAft>
              <a:buNone/>
            </a:pPr>
            <a:r>
              <a:rPr lang="en-US" sz="1600" dirty="0">
                <a:latin typeface="Calibri" pitchFamily="34" charset="0"/>
                <a:cs typeface="Calibri" pitchFamily="34" charset="0"/>
              </a:rPr>
              <a:t>For PCR model, </a:t>
            </a:r>
          </a:p>
          <a:p>
            <a:pPr marL="457200" lvl="0" indent="-317500" algn="l" rtl="0">
              <a:spcBef>
                <a:spcPts val="0"/>
              </a:spcBef>
              <a:spcAft>
                <a:spcPts val="0"/>
              </a:spcAft>
              <a:buSzPts val="1400"/>
              <a:buChar char="●"/>
            </a:pPr>
            <a:r>
              <a:rPr lang="en-US" sz="1600" b="1" i="1" dirty="0">
                <a:effectLst/>
                <a:latin typeface="Calibri" pitchFamily="34" charset="0"/>
                <a:ea typeface="Calibri" panose="020F0502020204030204" pitchFamily="34" charset="0"/>
                <a:cs typeface="Calibri" pitchFamily="34" charset="0"/>
              </a:rPr>
              <a:t>R</a:t>
            </a:r>
            <a:r>
              <a:rPr lang="en-US" sz="1600" b="1" i="1" baseline="30000" dirty="0">
                <a:effectLst/>
                <a:latin typeface="Calibri" pitchFamily="34" charset="0"/>
                <a:ea typeface="Calibri" panose="020F0502020204030204" pitchFamily="34" charset="0"/>
                <a:cs typeface="Calibri" pitchFamily="34" charset="0"/>
              </a:rPr>
              <a:t>2</a:t>
            </a:r>
            <a:r>
              <a:rPr lang="en-US" sz="1600" b="1" i="1" baseline="-25000" dirty="0">
                <a:effectLst/>
                <a:latin typeface="Calibri" pitchFamily="34" charset="0"/>
                <a:ea typeface="Calibri" panose="020F0502020204030204" pitchFamily="34" charset="0"/>
                <a:cs typeface="Calibri" pitchFamily="34" charset="0"/>
              </a:rPr>
              <a:t>pred</a:t>
            </a:r>
            <a:r>
              <a:rPr lang="en-US" sz="1600" b="1" baseline="-25000" dirty="0">
                <a:effectLst/>
                <a:latin typeface="Calibri" panose="020F0502020204030204" pitchFamily="34" charset="0"/>
                <a:ea typeface="Calibri" panose="020F0502020204030204" pitchFamily="34" charset="0"/>
                <a:cs typeface="Calibri" pitchFamily="34" charset="0"/>
              </a:rPr>
              <a:t> </a:t>
            </a:r>
            <a:r>
              <a:rPr lang="en-US" sz="1600" dirty="0">
                <a:latin typeface="Calibri" pitchFamily="34" charset="0"/>
                <a:cs typeface="Calibri" pitchFamily="34" charset="0"/>
              </a:rPr>
              <a:t>=0.8110</a:t>
            </a:r>
          </a:p>
          <a:p>
            <a:pPr marL="139700" lvl="0" algn="l" rtl="0">
              <a:spcBef>
                <a:spcPts val="0"/>
              </a:spcBef>
              <a:spcAft>
                <a:spcPts val="0"/>
              </a:spcAft>
              <a:buSzPts val="1400"/>
            </a:pPr>
            <a:endParaRPr lang="en-US" dirty="0">
              <a:latin typeface="Calibri" pitchFamily="34" charset="0"/>
              <a:cs typeface="Calibri" pitchFamily="34" charset="0"/>
            </a:endParaRPr>
          </a:p>
          <a:p>
            <a:pPr marL="0" lvl="0" indent="0" algn="l" rtl="0">
              <a:spcBef>
                <a:spcPts val="0"/>
              </a:spcBef>
              <a:spcAft>
                <a:spcPts val="0"/>
              </a:spcAft>
              <a:buNone/>
            </a:pPr>
            <a:r>
              <a:rPr lang="en-US" sz="1600" dirty="0">
                <a:latin typeface="Calibri" pitchFamily="34" charset="0"/>
                <a:cs typeface="Calibri" pitchFamily="34" charset="0"/>
              </a:rPr>
              <a:t>So, the models can be reliably used for predicting happiness.</a:t>
            </a:r>
            <a:endParaRPr lang="en-IN" sz="1600" dirty="0">
              <a:latin typeface="Calibri" pitchFamily="34" charset="0"/>
              <a:cs typeface="Calibr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1200"/>
              </a:spcAft>
              <a:buNone/>
            </a:pPr>
            <a:endParaRPr dirty="0">
              <a:latin typeface="Calibri" panose="020F0502020204030204" pitchFamily="34" charset="0"/>
              <a:cs typeface="Calibri" panose="020F0502020204030204" pitchFamily="34" charset="0"/>
            </a:endParaRPr>
          </a:p>
        </p:txBody>
      </p:sp>
      <p:sp>
        <p:nvSpPr>
          <p:cNvPr id="74" name="Google Shape;74;p16"/>
          <p:cNvSpPr txBox="1"/>
          <p:nvPr/>
        </p:nvSpPr>
        <p:spPr>
          <a:xfrm>
            <a:off x="699300" y="1406425"/>
            <a:ext cx="7474200" cy="461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600" b="1" dirty="0">
                <a:latin typeface="Calibri" panose="020F0502020204030204" pitchFamily="34" charset="0"/>
                <a:cs typeface="Calibri" panose="020F0502020204030204" pitchFamily="34" charset="0"/>
              </a:rPr>
              <a:t>Model:</a:t>
            </a:r>
            <a:r>
              <a:rPr lang="en-GB" sz="1800" b="1"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75" name="Google Shape;75;p16"/>
          <p:cNvSpPr/>
          <p:nvPr/>
        </p:nvSpPr>
        <p:spPr>
          <a:xfrm>
            <a:off x="311699" y="374825"/>
            <a:ext cx="3487149" cy="6429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dirty="0">
                <a:latin typeface="Calibri" panose="020F0502020204030204" pitchFamily="34" charset="0"/>
                <a:cs typeface="Calibri" panose="020F0502020204030204" pitchFamily="34" charset="0"/>
              </a:rPr>
              <a:t>Model &amp; Assumptions</a:t>
            </a:r>
            <a:endParaRPr sz="2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76" name="Google Shape;76;p16"/>
              <p:cNvSpPr/>
              <p:nvPr/>
            </p:nvSpPr>
            <p:spPr>
              <a:xfrm>
                <a:off x="2424223" y="1470925"/>
                <a:ext cx="3714307"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r>
                  <a:rPr lang="en-US" sz="1800" i="0" dirty="0">
                    <a:effectLst/>
                    <a:latin typeface="Calibri" panose="020F0502020204030204" pitchFamily="34" charset="0"/>
                    <a:ea typeface="Calibri" panose="020F0502020204030204" pitchFamily="34" charset="0"/>
                    <a:cs typeface="Calibri" panose="020F0502020204030204" pitchFamily="34" charset="0"/>
                  </a:rPr>
                  <a:t> </a:t>
                </a:r>
                <a:r>
                  <a:rPr lang="en-IN"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Y</a:t>
                </a:r>
                <a:r>
                  <a:rPr lang="en-US" baseline="-25000" dirty="0">
                    <a:latin typeface="Calibri" panose="020F0502020204030204" pitchFamily="34" charset="0"/>
                    <a:cs typeface="Calibri" panose="020F0502020204030204" pitchFamily="34" charset="0"/>
                  </a:rPr>
                  <a:t>i</a:t>
                </a:r>
                <a:r>
                  <a:rPr lang="en-US" sz="1800" i="0" dirty="0">
                    <a:effectLst/>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
                      <m:sSubPr>
                        <m:ctrlPr>
                          <a:rPr lang="en-IN" sz="1800" i="1">
                            <a:effectLst/>
                            <a:latin typeface="Cambria Math" panose="02040503050406030204" pitchFamily="18" charset="0"/>
                            <a:ea typeface="Calibri" panose="020F0502020204030204" pitchFamily="34" charset="0"/>
                            <a:cs typeface="Andalus"/>
                          </a:rPr>
                        </m:ctrlPr>
                      </m:sSubPr>
                      <m:e>
                        <m:r>
                          <a:rPr lang="en-US" sz="1800" i="1">
                            <a:effectLst/>
                            <a:latin typeface="Cambria Math" panose="02040503050406030204" pitchFamily="18" charset="0"/>
                            <a:ea typeface="Calibri" panose="020F0502020204030204" pitchFamily="34" charset="0"/>
                            <a:cs typeface="Andalus"/>
                          </a:rPr>
                          <m:t>𝛽</m:t>
                        </m:r>
                      </m:e>
                      <m:sub>
                        <m:r>
                          <a:rPr lang="en-US" sz="1800" i="1">
                            <a:effectLst/>
                            <a:latin typeface="Cambria Math" panose="02040503050406030204" pitchFamily="18" charset="0"/>
                            <a:ea typeface="Calibri" panose="020F0502020204030204" pitchFamily="34" charset="0"/>
                            <a:cs typeface="Andalus"/>
                          </a:rPr>
                          <m:t>0</m:t>
                        </m:r>
                      </m:sub>
                    </m:sSub>
                  </m:oMath>
                </a14:m>
                <a:r>
                  <a:rPr lang="en-US" sz="1800" i="0" dirty="0">
                    <a:effectLst/>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nary>
                      <m:naryPr>
                        <m:chr m:val="∑"/>
                        <m:limLoc m:val="undOvr"/>
                        <m:ctrlPr>
                          <a:rPr lang="en-IN" sz="1800" i="1">
                            <a:effectLst/>
                            <a:latin typeface="Cambria Math" panose="02040503050406030204" pitchFamily="18" charset="0"/>
                            <a:ea typeface="Times New Roman" panose="02020603050405020304" pitchFamily="18" charset="0"/>
                            <a:cs typeface="Andalus"/>
                          </a:rPr>
                        </m:ctrlPr>
                      </m:naryPr>
                      <m:sub>
                        <m:r>
                          <a:rPr lang="en-US" sz="1800" i="1">
                            <a:effectLst/>
                            <a:latin typeface="Cambria Math" panose="02040503050406030204" pitchFamily="18" charset="0"/>
                            <a:ea typeface="Times New Roman" panose="02020603050405020304" pitchFamily="18" charset="0"/>
                            <a:cs typeface="Andalus"/>
                          </a:rPr>
                          <m:t>𝑗</m:t>
                        </m:r>
                        <m:r>
                          <a:rPr lang="en-US" sz="1800" i="1">
                            <a:effectLst/>
                            <a:latin typeface="Cambria Math" panose="02040503050406030204" pitchFamily="18" charset="0"/>
                            <a:ea typeface="Times New Roman" panose="02020603050405020304" pitchFamily="18" charset="0"/>
                            <a:cs typeface="Andalus"/>
                          </a:rPr>
                          <m:t>=1</m:t>
                        </m:r>
                      </m:sub>
                      <m:sup>
                        <m:r>
                          <a:rPr lang="en-US" sz="1800" i="1">
                            <a:effectLst/>
                            <a:latin typeface="Cambria Math" panose="02040503050406030204" pitchFamily="18" charset="0"/>
                            <a:ea typeface="Times New Roman" panose="02020603050405020304" pitchFamily="18" charset="0"/>
                            <a:cs typeface="Andalus"/>
                          </a:rPr>
                          <m:t>6</m:t>
                        </m:r>
                      </m:sup>
                      <m:e>
                        <m:sSub>
                          <m:sSubPr>
                            <m:ctrlPr>
                              <a:rPr lang="en-IN" sz="1800" i="1">
                                <a:effectLst/>
                                <a:latin typeface="Cambria Math" panose="02040503050406030204" pitchFamily="18" charset="0"/>
                                <a:ea typeface="Times New Roman" panose="02020603050405020304" pitchFamily="18" charset="0"/>
                                <a:cs typeface="Andalus"/>
                              </a:rPr>
                            </m:ctrlPr>
                          </m:sSubPr>
                          <m:e>
                            <m:r>
                              <a:rPr lang="en-US" sz="1800" i="1">
                                <a:effectLst/>
                                <a:latin typeface="Cambria Math" panose="02040503050406030204" pitchFamily="18" charset="0"/>
                                <a:ea typeface="Times New Roman" panose="02020603050405020304" pitchFamily="18" charset="0"/>
                                <a:cs typeface="Andalus"/>
                              </a:rPr>
                              <m:t>𝑥</m:t>
                            </m:r>
                          </m:e>
                          <m:sub>
                            <m:r>
                              <a:rPr lang="en-US" sz="1800" i="1">
                                <a:effectLst/>
                                <a:latin typeface="Cambria Math" panose="02040503050406030204" pitchFamily="18" charset="0"/>
                                <a:ea typeface="Times New Roman" panose="02020603050405020304" pitchFamily="18" charset="0"/>
                                <a:cs typeface="Andalus"/>
                              </a:rPr>
                              <m:t>𝑖𝑗</m:t>
                            </m:r>
                          </m:sub>
                        </m:sSub>
                        <m:sSub>
                          <m:sSubPr>
                            <m:ctrlPr>
                              <a:rPr lang="en-IN" sz="1800" i="1">
                                <a:effectLst/>
                                <a:latin typeface="Cambria Math" panose="02040503050406030204" pitchFamily="18" charset="0"/>
                                <a:ea typeface="Times New Roman" panose="02020603050405020304" pitchFamily="18" charset="0"/>
                                <a:cs typeface="Andalus"/>
                              </a:rPr>
                            </m:ctrlPr>
                          </m:sSubPr>
                          <m:e>
                            <m:r>
                              <a:rPr lang="en-US" sz="1800" i="1">
                                <a:effectLst/>
                                <a:latin typeface="Cambria Math" panose="02040503050406030204" pitchFamily="18" charset="0"/>
                                <a:ea typeface="Times New Roman" panose="02020603050405020304" pitchFamily="18" charset="0"/>
                                <a:cs typeface="Andalus"/>
                              </a:rPr>
                              <m:t>𝛽</m:t>
                            </m:r>
                          </m:e>
                          <m:sub>
                            <m:r>
                              <a:rPr lang="en-US" sz="1800" i="1">
                                <a:effectLst/>
                                <a:latin typeface="Cambria Math" panose="02040503050406030204" pitchFamily="18" charset="0"/>
                                <a:ea typeface="Times New Roman" panose="02020603050405020304" pitchFamily="18" charset="0"/>
                                <a:cs typeface="Andalus"/>
                              </a:rPr>
                              <m:t>𝑗</m:t>
                            </m:r>
                          </m:sub>
                        </m:sSub>
                      </m:e>
                    </m:nary>
                  </m:oMath>
                </a14:m>
                <a:r>
                  <a:rPr lang="en-US" sz="1800" i="0" dirty="0">
                    <a:effectLst/>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sSub>
                      <m:sSubPr>
                        <m:ctrlPr>
                          <a:rPr lang="en-IN" sz="1800" i="1">
                            <a:effectLst/>
                            <a:latin typeface="Cambria Math" panose="02040503050406030204" pitchFamily="18" charset="0"/>
                            <a:ea typeface="Times New Roman" panose="02020603050405020304" pitchFamily="18" charset="0"/>
                            <a:cs typeface="Andalus"/>
                          </a:rPr>
                        </m:ctrlPr>
                      </m:sSubPr>
                      <m:e>
                        <m:r>
                          <a:rPr lang="en-US" sz="1800" i="1">
                            <a:effectLst/>
                            <a:latin typeface="Cambria Math" panose="02040503050406030204" pitchFamily="18" charset="0"/>
                            <a:ea typeface="Times New Roman" panose="02020603050405020304" pitchFamily="18" charset="0"/>
                            <a:cs typeface="Andalus"/>
                          </a:rPr>
                          <m:t>𝜀</m:t>
                        </m:r>
                      </m:e>
                      <m:sub>
                        <m:r>
                          <a:rPr lang="en-US" sz="1800" i="1">
                            <a:effectLst/>
                            <a:latin typeface="Cambria Math" panose="02040503050406030204" pitchFamily="18" charset="0"/>
                            <a:ea typeface="Times New Roman" panose="02020603050405020304" pitchFamily="18" charset="0"/>
                            <a:cs typeface="Andalus"/>
                          </a:rPr>
                          <m:t>𝑖</m:t>
                        </m:r>
                      </m:sub>
                    </m:sSub>
                  </m:oMath>
                </a14:m>
                <a:r>
                  <a:rPr lang="en-US" sz="1800" i="0" dirty="0">
                    <a:effectLst/>
                    <a:latin typeface="Calibri" panose="020F0502020204030204" pitchFamily="34" charset="0"/>
                    <a:ea typeface="Times New Roman" panose="02020603050405020304" pitchFamily="18" charset="0"/>
                    <a:cs typeface="Calibri" panose="020F0502020204030204" pitchFamily="34" charset="0"/>
                  </a:rPr>
                  <a:t>  ;        </a:t>
                </a:r>
                <a:r>
                  <a:rPr lang="en-US" sz="1800" i="0" dirty="0" err="1">
                    <a:effectLst/>
                    <a:latin typeface="Calibri" panose="020F0502020204030204" pitchFamily="34" charset="0"/>
                    <a:ea typeface="Times New Roman" panose="02020603050405020304" pitchFamily="18" charset="0"/>
                    <a:cs typeface="Calibri" panose="020F0502020204030204" pitchFamily="34" charset="0"/>
                  </a:rPr>
                  <a:t>i</a:t>
                </a:r>
                <a:r>
                  <a:rPr lang="en-US" sz="1800" i="0" dirty="0">
                    <a:effectLst/>
                    <a:latin typeface="Calibri" panose="020F0502020204030204" pitchFamily="34" charset="0"/>
                    <a:ea typeface="Times New Roman" panose="02020603050405020304" pitchFamily="18" charset="0"/>
                    <a:cs typeface="Calibri" panose="020F0502020204030204" pitchFamily="34" charset="0"/>
                  </a:rPr>
                  <a:t>=1(1)149</a:t>
                </a:r>
                <a:endParaRPr dirty="0">
                  <a:latin typeface="Calibri" panose="020F0502020204030204" pitchFamily="34" charset="0"/>
                  <a:cs typeface="Calibri" panose="020F0502020204030204" pitchFamily="34" charset="0"/>
                </a:endParaRPr>
              </a:p>
            </p:txBody>
          </p:sp>
        </mc:Choice>
        <mc:Fallback xmlns="">
          <p:sp>
            <p:nvSpPr>
              <p:cNvPr id="76" name="Google Shape;76;p16"/>
              <p:cNvSpPr>
                <a:spLocks noRot="1" noChangeAspect="1" noMove="1" noResize="1" noEditPoints="1" noAdjustHandles="1" noChangeArrowheads="1" noChangeShapeType="1" noTextEdit="1"/>
              </p:cNvSpPr>
              <p:nvPr/>
            </p:nvSpPr>
            <p:spPr>
              <a:xfrm>
                <a:off x="2424223" y="1470925"/>
                <a:ext cx="3714307" cy="400200"/>
              </a:xfrm>
              <a:prstGeom prst="rect">
                <a:avLst/>
              </a:prstGeom>
              <a:blipFill>
                <a:blip r:embed="rId3"/>
                <a:stretch>
                  <a:fillRect t="-102941" b="-158824"/>
                </a:stretch>
              </a:blipFill>
              <a:ln w="9525" cap="flat" cmpd="sng">
                <a:solidFill>
                  <a:schemeClr val="dk2"/>
                </a:solidFill>
                <a:prstDash val="solid"/>
                <a:round/>
                <a:headEnd type="none" w="sm" len="sm"/>
                <a:tailEnd type="none" w="sm" len="sm"/>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7" name="Google Shape;77;p16"/>
              <p:cNvSpPr/>
              <p:nvPr/>
            </p:nvSpPr>
            <p:spPr>
              <a:xfrm>
                <a:off x="1119962" y="2637850"/>
                <a:ext cx="6677247" cy="174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latin typeface="Calibri" panose="020F0502020204030204" pitchFamily="34" charset="0"/>
                    <a:cs typeface="Calibri" panose="020F0502020204030204" pitchFamily="34" charset="0"/>
                  </a:rPr>
                  <a:t>(</a:t>
                </a:r>
                <a:r>
                  <a:rPr lang="en-GB" sz="1600" dirty="0" err="1">
                    <a:latin typeface="Calibri" panose="020F0502020204030204" pitchFamily="34" charset="0"/>
                    <a:cs typeface="Calibri" panose="020F0502020204030204" pitchFamily="34" charset="0"/>
                  </a:rPr>
                  <a:t>i</a:t>
                </a:r>
                <a:r>
                  <a:rPr lang="en-GB" sz="1600" dirty="0">
                    <a:latin typeface="Calibri" panose="020F0502020204030204" pitchFamily="34" charset="0"/>
                    <a:cs typeface="Calibri" panose="020F0502020204030204" pitchFamily="34" charset="0"/>
                  </a:rPr>
                  <a:t>) </a:t>
                </a:r>
                <a14:m>
                  <m:oMath xmlns:m="http://schemas.openxmlformats.org/officeDocument/2006/math">
                    <m:sSub>
                      <m:sSubPr>
                        <m:ctrlPr>
                          <a:rPr lang="en-IN" sz="1600" i="1" smtClean="0">
                            <a:effectLst/>
                            <a:latin typeface="Cambria Math" panose="02040503050406030204" pitchFamily="18" charset="0"/>
                            <a:ea typeface="Times New Roman" panose="02020603050405020304" pitchFamily="18" charset="0"/>
                            <a:cs typeface="Andalus"/>
                          </a:rPr>
                        </m:ctrlPr>
                      </m:sSubPr>
                      <m:e>
                        <m:r>
                          <a:rPr lang="en-US" sz="1600" i="1">
                            <a:effectLst/>
                            <a:latin typeface="Cambria Math" panose="02040503050406030204" pitchFamily="18" charset="0"/>
                            <a:ea typeface="Times New Roman" panose="02020603050405020304" pitchFamily="18" charset="0"/>
                            <a:cs typeface="Andalus"/>
                          </a:rPr>
                          <m:t>𝜀</m:t>
                        </m:r>
                      </m:e>
                      <m:sub>
                        <m:r>
                          <a:rPr lang="en-US" sz="1600" i="1">
                            <a:effectLst/>
                            <a:latin typeface="Cambria Math" panose="02040503050406030204" pitchFamily="18" charset="0"/>
                            <a:ea typeface="Times New Roman" panose="02020603050405020304" pitchFamily="18" charset="0"/>
                            <a:cs typeface="Andalus"/>
                          </a:rPr>
                          <m:t>𝑖</m:t>
                        </m:r>
                      </m:sub>
                    </m:sSub>
                  </m:oMath>
                </a14:m>
                <a:r>
                  <a:rPr lang="en-US" sz="1600" dirty="0">
                    <a:effectLst/>
                    <a:latin typeface="Calibri" panose="020F0502020204030204" pitchFamily="34" charset="0"/>
                    <a:ea typeface="Times New Roman" panose="02020603050405020304" pitchFamily="18" charset="0"/>
                    <a:cs typeface="Calibri" panose="020F0502020204030204" pitchFamily="34" charset="0"/>
                  </a:rPr>
                  <a:t>s </a:t>
                </a:r>
                <a:r>
                  <a:rPr lang="en-GB" sz="1600" dirty="0">
                    <a:latin typeface="Calibri" panose="020F0502020204030204" pitchFamily="34" charset="0"/>
                    <a:cs typeface="Calibri" panose="020F0502020204030204" pitchFamily="34" charset="0"/>
                  </a:rPr>
                  <a:t>are Normally distributed.</a:t>
                </a:r>
                <a:endParaRPr sz="1600" dirty="0">
                  <a:latin typeface="Calibri" panose="020F0502020204030204" pitchFamily="34" charset="0"/>
                  <a:cs typeface="Calibri" panose="020F0502020204030204" pitchFamily="34" charset="0"/>
                </a:endParaRPr>
              </a:p>
              <a:p>
                <a:pPr lvl="0"/>
                <a:r>
                  <a:rPr lang="en-GB" sz="1600" dirty="0">
                    <a:latin typeface="Calibri" panose="020F0502020204030204" pitchFamily="34" charset="0"/>
                    <a:cs typeface="Calibri" panose="020F0502020204030204" pitchFamily="34" charset="0"/>
                  </a:rPr>
                  <a:t>(ii) E(</a:t>
                </a:r>
                <a14:m>
                  <m:oMath xmlns:m="http://schemas.openxmlformats.org/officeDocument/2006/math">
                    <m:sSub>
                      <m:sSubPr>
                        <m:ctrlPr>
                          <a:rPr lang="en-IN" sz="1600" i="1" smtClean="0">
                            <a:effectLst/>
                            <a:latin typeface="Cambria Math" panose="02040503050406030204" pitchFamily="18" charset="0"/>
                            <a:ea typeface="Times New Roman" panose="02020603050405020304" pitchFamily="18" charset="0"/>
                            <a:cs typeface="Andalus"/>
                          </a:rPr>
                        </m:ctrlPr>
                      </m:sSubPr>
                      <m:e>
                        <m:r>
                          <a:rPr lang="en-US" sz="1600" i="1">
                            <a:effectLst/>
                            <a:latin typeface="Cambria Math" panose="02040503050406030204" pitchFamily="18" charset="0"/>
                            <a:ea typeface="Times New Roman" panose="02020603050405020304" pitchFamily="18" charset="0"/>
                            <a:cs typeface="Andalus"/>
                          </a:rPr>
                          <m:t>𝜀</m:t>
                        </m:r>
                      </m:e>
                      <m:sub>
                        <m:r>
                          <a:rPr lang="en-US" sz="1600" i="1">
                            <a:effectLst/>
                            <a:latin typeface="Cambria Math" panose="02040503050406030204" pitchFamily="18" charset="0"/>
                            <a:ea typeface="Times New Roman" panose="02020603050405020304" pitchFamily="18" charset="0"/>
                            <a:cs typeface="Andalus"/>
                          </a:rPr>
                          <m:t>𝑖</m:t>
                        </m:r>
                      </m:sub>
                    </m:sSub>
                  </m:oMath>
                </a14:m>
                <a:r>
                  <a:rPr lang="en-GB" sz="1600" dirty="0">
                    <a:latin typeface="Calibri" panose="020F0502020204030204" pitchFamily="34" charset="0"/>
                    <a:cs typeface="Calibri" panose="020F0502020204030204" pitchFamily="34" charset="0"/>
                  </a:rPr>
                  <a:t>)= 0 and V(</a:t>
                </a:r>
                <a14:m>
                  <m:oMath xmlns:m="http://schemas.openxmlformats.org/officeDocument/2006/math">
                    <m:sSub>
                      <m:sSubPr>
                        <m:ctrlPr>
                          <a:rPr lang="en-IN" sz="1600" i="1">
                            <a:latin typeface="Cambria Math" panose="02040503050406030204" pitchFamily="18" charset="0"/>
                            <a:ea typeface="Times New Roman" panose="02020603050405020304" pitchFamily="18" charset="0"/>
                            <a:cs typeface="Andalus"/>
                          </a:rPr>
                        </m:ctrlPr>
                      </m:sSubPr>
                      <m:e>
                        <m:r>
                          <a:rPr lang="en-US" sz="1600" i="1">
                            <a:latin typeface="Cambria Math" panose="02040503050406030204" pitchFamily="18" charset="0"/>
                            <a:ea typeface="Times New Roman" panose="02020603050405020304" pitchFamily="18" charset="0"/>
                            <a:cs typeface="Andalus"/>
                          </a:rPr>
                          <m:t>𝜀</m:t>
                        </m:r>
                      </m:e>
                      <m:sub>
                        <m:r>
                          <a:rPr lang="en-US" sz="1600" i="1">
                            <a:latin typeface="Cambria Math" panose="02040503050406030204" pitchFamily="18" charset="0"/>
                            <a:ea typeface="Times New Roman" panose="02020603050405020304" pitchFamily="18" charset="0"/>
                            <a:cs typeface="Andalus"/>
                          </a:rPr>
                          <m:t>𝑖</m:t>
                        </m:r>
                      </m:sub>
                    </m:sSub>
                  </m:oMath>
                </a14:m>
                <a:r>
                  <a:rPr lang="en-GB" sz="1600" dirty="0">
                    <a:latin typeface="Calibri" panose="020F0502020204030204" pitchFamily="34" charset="0"/>
                    <a:cs typeface="Calibri" panose="020F0502020204030204" pitchFamily="34" charset="0"/>
                  </a:rPr>
                  <a:t>)=</a:t>
                </a:r>
                <a14:m>
                  <m:oMath xmlns:m="http://schemas.openxmlformats.org/officeDocument/2006/math">
                    <m:sSup>
                      <m:sSupPr>
                        <m:ctrlPr>
                          <a:rPr lang="en-GB" sz="1600" i="1" dirty="0" smtClean="0">
                            <a:latin typeface="Cambria Math" panose="02040503050406030204" pitchFamily="18" charset="0"/>
                            <a:cs typeface="Calibri" panose="020F0502020204030204" pitchFamily="34" charset="0"/>
                          </a:rPr>
                        </m:ctrlPr>
                      </m:sSupPr>
                      <m:e>
                        <m:r>
                          <m:rPr>
                            <m:sty m:val="p"/>
                          </m:rPr>
                          <a:rPr lang="el-GR" sz="1600" i="0" dirty="0" smtClean="0">
                            <a:latin typeface="Cambria Math" panose="02040503050406030204" pitchFamily="18" charset="0"/>
                            <a:cs typeface="Calibri" panose="020F0502020204030204" pitchFamily="34" charset="0"/>
                          </a:rPr>
                          <m:t>σ</m:t>
                        </m:r>
                      </m:e>
                      <m:sup>
                        <m:r>
                          <m:rPr>
                            <m:nor/>
                          </m:rPr>
                          <a:rPr lang="en-GB" sz="1600" dirty="0">
                            <a:latin typeface="Calibri" panose="020F0502020204030204" pitchFamily="34" charset="0"/>
                            <a:cs typeface="Calibri" panose="020F0502020204030204" pitchFamily="34" charset="0"/>
                          </a:rPr>
                          <m:t>2</m:t>
                        </m:r>
                      </m:sup>
                    </m:sSup>
                  </m:oMath>
                </a14:m>
                <a:r>
                  <a:rPr lang="en-GB" sz="1600" dirty="0">
                    <a:latin typeface="Calibri" panose="020F0502020204030204" pitchFamily="34" charset="0"/>
                    <a:cs typeface="Calibri" panose="020F0502020204030204" pitchFamily="34" charset="0"/>
                  </a:rPr>
                  <a:t> for all </a:t>
                </a:r>
                <a:r>
                  <a:rPr lang="en-GB" sz="1600" dirty="0" err="1">
                    <a:latin typeface="Calibri" panose="020F0502020204030204" pitchFamily="34" charset="0"/>
                    <a:cs typeface="Calibri" panose="020F0502020204030204" pitchFamily="34" charset="0"/>
                  </a:rPr>
                  <a:t>i</a:t>
                </a:r>
                <a:r>
                  <a:rPr lang="en-GB" sz="1600" dirty="0">
                    <a:latin typeface="Calibri" panose="020F0502020204030204" pitchFamily="34" charset="0"/>
                    <a:cs typeface="Calibri" panose="020F0502020204030204" pitchFamily="34" charset="0"/>
                  </a:rPr>
                  <a:t>=1(1)n i.e. error are homoscedastic. </a:t>
                </a:r>
                <a:endParaRPr sz="16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GB" sz="1600" dirty="0">
                    <a:latin typeface="Calibri" panose="020F0502020204030204" pitchFamily="34" charset="0"/>
                    <a:cs typeface="Calibri" panose="020F0502020204030204" pitchFamily="34" charset="0"/>
                  </a:rPr>
                  <a:t>(iii) (</a:t>
                </a:r>
                <a14:m>
                  <m:oMath xmlns:m="http://schemas.openxmlformats.org/officeDocument/2006/math">
                    <m:sSub>
                      <m:sSubPr>
                        <m:ctrlPr>
                          <a:rPr lang="en-IN" sz="1600" i="1" smtClean="0">
                            <a:effectLst/>
                            <a:latin typeface="Cambria Math" panose="02040503050406030204" pitchFamily="18" charset="0"/>
                            <a:ea typeface="Times New Roman" panose="02020603050405020304" pitchFamily="18" charset="0"/>
                            <a:cs typeface="Andalus"/>
                          </a:rPr>
                        </m:ctrlPr>
                      </m:sSubPr>
                      <m:e>
                        <m:r>
                          <a:rPr lang="en-US" sz="1600" i="1">
                            <a:effectLst/>
                            <a:latin typeface="Cambria Math" panose="02040503050406030204" pitchFamily="18" charset="0"/>
                            <a:ea typeface="Times New Roman" panose="02020603050405020304" pitchFamily="18" charset="0"/>
                            <a:cs typeface="Andalus"/>
                          </a:rPr>
                          <m:t>𝜀</m:t>
                        </m:r>
                      </m:e>
                      <m:sub>
                        <m:r>
                          <a:rPr lang="en-US" sz="1600" i="1">
                            <a:effectLst/>
                            <a:latin typeface="Cambria Math" panose="02040503050406030204" pitchFamily="18" charset="0"/>
                            <a:ea typeface="Times New Roman" panose="02020603050405020304" pitchFamily="18" charset="0"/>
                            <a:cs typeface="Andalus"/>
                          </a:rPr>
                          <m:t>1</m:t>
                        </m:r>
                      </m:sub>
                    </m:sSub>
                  </m:oMath>
                </a14:m>
                <a:r>
                  <a:rPr lang="en-US" sz="1600" dirty="0">
                    <a:effectLst/>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sSub>
                      <m:sSubPr>
                        <m:ctrlPr>
                          <a:rPr lang="en-IN" sz="1600" i="1">
                            <a:effectLst/>
                            <a:latin typeface="Cambria Math" panose="02040503050406030204" pitchFamily="18" charset="0"/>
                            <a:ea typeface="Times New Roman" panose="02020603050405020304" pitchFamily="18" charset="0"/>
                            <a:cs typeface="Andalus"/>
                          </a:rPr>
                        </m:ctrlPr>
                      </m:sSubPr>
                      <m:e>
                        <m:r>
                          <a:rPr lang="en-US" sz="1600" i="1">
                            <a:effectLst/>
                            <a:latin typeface="Cambria Math" panose="02040503050406030204" pitchFamily="18" charset="0"/>
                            <a:ea typeface="Times New Roman" panose="02020603050405020304" pitchFamily="18" charset="0"/>
                            <a:cs typeface="Andalus"/>
                          </a:rPr>
                          <m:t>𝜀</m:t>
                        </m:r>
                      </m:e>
                      <m:sub>
                        <m:r>
                          <a:rPr lang="en-US" sz="1600" i="1">
                            <a:effectLst/>
                            <a:latin typeface="Cambria Math" panose="02040503050406030204" pitchFamily="18" charset="0"/>
                            <a:ea typeface="Times New Roman" panose="02020603050405020304" pitchFamily="18" charset="0"/>
                            <a:cs typeface="Andalus"/>
                          </a:rPr>
                          <m:t>2</m:t>
                        </m:r>
                      </m:sub>
                    </m:sSub>
                  </m:oMath>
                </a14:m>
                <a:r>
                  <a:rPr lang="en-US" sz="1600" dirty="0">
                    <a:effectLst/>
                    <a:latin typeface="Calibri" panose="020F0502020204030204" pitchFamily="34" charset="0"/>
                    <a:ea typeface="Times New Roman" panose="02020603050405020304" pitchFamily="18" charset="0"/>
                    <a:cs typeface="Calibri" panose="020F0502020204030204" pitchFamily="34" charset="0"/>
                  </a:rPr>
                  <a:t>,………….,</a:t>
                </a:r>
                <a14:m>
                  <m:oMath xmlns:m="http://schemas.openxmlformats.org/officeDocument/2006/math">
                    <m:sSub>
                      <m:sSubPr>
                        <m:ctrlPr>
                          <a:rPr lang="en-IN" sz="1600" i="1">
                            <a:effectLst/>
                            <a:latin typeface="Cambria Math" panose="02040503050406030204" pitchFamily="18" charset="0"/>
                            <a:ea typeface="Times New Roman" panose="02020603050405020304" pitchFamily="18" charset="0"/>
                            <a:cs typeface="Andalus"/>
                          </a:rPr>
                        </m:ctrlPr>
                      </m:sSubPr>
                      <m:e>
                        <m:r>
                          <a:rPr lang="en-US" sz="1600" i="1">
                            <a:effectLst/>
                            <a:latin typeface="Cambria Math" panose="02040503050406030204" pitchFamily="18" charset="0"/>
                            <a:ea typeface="Times New Roman" panose="02020603050405020304" pitchFamily="18" charset="0"/>
                            <a:cs typeface="Andalus"/>
                          </a:rPr>
                          <m:t>𝜀</m:t>
                        </m:r>
                      </m:e>
                      <m:sub>
                        <m:r>
                          <a:rPr lang="en-US" sz="1600" i="1">
                            <a:effectLst/>
                            <a:latin typeface="Cambria Math" panose="02040503050406030204" pitchFamily="18" charset="0"/>
                            <a:ea typeface="Times New Roman" panose="02020603050405020304" pitchFamily="18" charset="0"/>
                            <a:cs typeface="Andalus"/>
                          </a:rPr>
                          <m:t>𝑛</m:t>
                        </m:r>
                      </m:sub>
                    </m:sSub>
                  </m:oMath>
                </a14:m>
                <a:r>
                  <a:rPr lang="en-GB" sz="1600" dirty="0">
                    <a:latin typeface="Calibri" panose="020F0502020204030204" pitchFamily="34" charset="0"/>
                    <a:cs typeface="Calibri" panose="020F0502020204030204" pitchFamily="34" charset="0"/>
                  </a:rPr>
                  <a:t>) are independently distributed i.e. error are uncorrelated. </a:t>
                </a:r>
              </a:p>
              <a:p>
                <a:pPr marL="0" lvl="0" indent="0" algn="l" rtl="0">
                  <a:spcBef>
                    <a:spcPts val="0"/>
                  </a:spcBef>
                  <a:spcAft>
                    <a:spcPts val="0"/>
                  </a:spcAft>
                  <a:buNone/>
                </a:pPr>
                <a:r>
                  <a:rPr lang="en-GB" sz="1600" dirty="0">
                    <a:latin typeface="Calibri" panose="020F0502020204030204" pitchFamily="34" charset="0"/>
                    <a:cs typeface="Calibri" panose="020F0502020204030204" pitchFamily="34" charset="0"/>
                  </a:rPr>
                  <a:t>(iv) </a:t>
                </a:r>
                <a:r>
                  <a:rPr lang="en-GB" sz="1600" dirty="0" err="1">
                    <a:latin typeface="Calibri" panose="020F0502020204030204" pitchFamily="34" charset="0"/>
                    <a:cs typeface="Calibri" panose="020F0502020204030204" pitchFamily="34" charset="0"/>
                  </a:rPr>
                  <a:t>Cov</a:t>
                </a:r>
                <a:r>
                  <a:rPr lang="en-GB" sz="1600" dirty="0">
                    <a:latin typeface="Calibri" panose="020F0502020204030204" pitchFamily="34" charset="0"/>
                    <a:cs typeface="Calibri" panose="020F0502020204030204" pitchFamily="34" charset="0"/>
                  </a:rPr>
                  <a:t>(</a:t>
                </a:r>
                <a14:m>
                  <m:oMath xmlns:m="http://schemas.openxmlformats.org/officeDocument/2006/math">
                    <m:sSub>
                      <m:sSubPr>
                        <m:ctrlPr>
                          <a:rPr lang="en-IN" sz="1600" i="1" smtClean="0">
                            <a:effectLst/>
                            <a:latin typeface="Cambria Math" panose="02040503050406030204" pitchFamily="18" charset="0"/>
                            <a:ea typeface="Times New Roman" panose="02020603050405020304" pitchFamily="18" charset="0"/>
                            <a:cs typeface="Andalus"/>
                          </a:rPr>
                        </m:ctrlPr>
                      </m:sSubPr>
                      <m:e>
                        <m:r>
                          <a:rPr lang="en-US" sz="1600" i="1">
                            <a:effectLst/>
                            <a:latin typeface="Cambria Math" panose="02040503050406030204" pitchFamily="18" charset="0"/>
                            <a:ea typeface="Times New Roman" panose="02020603050405020304" pitchFamily="18" charset="0"/>
                            <a:cs typeface="Andalus"/>
                          </a:rPr>
                          <m:t>𝑥</m:t>
                        </m:r>
                      </m:e>
                      <m:sub>
                        <m:r>
                          <a:rPr lang="en-US" sz="1600" i="1">
                            <a:effectLst/>
                            <a:latin typeface="Cambria Math" panose="02040503050406030204" pitchFamily="18" charset="0"/>
                            <a:ea typeface="Times New Roman" panose="02020603050405020304" pitchFamily="18" charset="0"/>
                            <a:cs typeface="Andalus"/>
                          </a:rPr>
                          <m:t>𝑖</m:t>
                        </m:r>
                      </m:sub>
                    </m:sSub>
                  </m:oMath>
                </a14:m>
                <a:r>
                  <a:rPr lang="en-US" sz="1600" dirty="0">
                    <a:effectLst/>
                    <a:latin typeface="Calibri" panose="020F0502020204030204" pitchFamily="34" charset="0"/>
                    <a:ea typeface="Times New Roman" panose="02020603050405020304" pitchFamily="18" charset="0"/>
                    <a:cs typeface="Calibri" panose="020F0502020204030204" pitchFamily="34" charset="0"/>
                  </a:rPr>
                  <a:t> ,</a:t>
                </a:r>
                <a14:m>
                  <m:oMath xmlns:m="http://schemas.openxmlformats.org/officeDocument/2006/math">
                    <m:r>
                      <a:rPr lang="en-US" sz="1600" i="1">
                        <a:effectLst/>
                        <a:latin typeface="Cambria Math" panose="02040503050406030204" pitchFamily="18" charset="0"/>
                        <a:ea typeface="Times New Roman" panose="02020603050405020304" pitchFamily="18" charset="0"/>
                        <a:cs typeface="Andalus"/>
                      </a:rPr>
                      <m:t> </m:t>
                    </m:r>
                    <m:sSub>
                      <m:sSubPr>
                        <m:ctrlPr>
                          <a:rPr lang="en-IN" sz="1600" i="1">
                            <a:effectLst/>
                            <a:latin typeface="Cambria Math" panose="02040503050406030204" pitchFamily="18" charset="0"/>
                            <a:ea typeface="Times New Roman" panose="02020603050405020304" pitchFamily="18" charset="0"/>
                            <a:cs typeface="Andalus"/>
                          </a:rPr>
                        </m:ctrlPr>
                      </m:sSubPr>
                      <m:e>
                        <m:r>
                          <a:rPr lang="en-US" sz="1600" i="1">
                            <a:effectLst/>
                            <a:latin typeface="Cambria Math" panose="02040503050406030204" pitchFamily="18" charset="0"/>
                            <a:ea typeface="Times New Roman" panose="02020603050405020304" pitchFamily="18" charset="0"/>
                            <a:cs typeface="Andalus"/>
                          </a:rPr>
                          <m:t>𝑥</m:t>
                        </m:r>
                      </m:e>
                      <m:sub>
                        <m:r>
                          <a:rPr lang="en-US" sz="1600" i="1">
                            <a:effectLst/>
                            <a:latin typeface="Cambria Math" panose="02040503050406030204" pitchFamily="18" charset="0"/>
                            <a:ea typeface="Times New Roman" panose="02020603050405020304" pitchFamily="18" charset="0"/>
                            <a:cs typeface="Andalus"/>
                          </a:rPr>
                          <m:t>𝑗</m:t>
                        </m:r>
                      </m:sub>
                    </m:sSub>
                  </m:oMath>
                </a14:m>
                <a:r>
                  <a:rPr lang="en-GB" sz="1600" dirty="0">
                    <a:latin typeface="Calibri" panose="020F0502020204030204" pitchFamily="34" charset="0"/>
                    <a:cs typeface="Calibri" panose="020F0502020204030204" pitchFamily="34" charset="0"/>
                  </a:rPr>
                  <a:t>)=0 for all </a:t>
                </a:r>
                <a:r>
                  <a:rPr lang="en-GB" sz="1600" dirty="0" err="1">
                    <a:latin typeface="Calibri" panose="020F0502020204030204" pitchFamily="34" charset="0"/>
                    <a:cs typeface="Calibri" panose="020F0502020204030204" pitchFamily="34" charset="0"/>
                  </a:rPr>
                  <a:t>i≠j</a:t>
                </a:r>
                <a:r>
                  <a:rPr lang="en-GB" sz="1600" dirty="0">
                    <a:latin typeface="Calibri" panose="020F0502020204030204" pitchFamily="34" charset="0"/>
                    <a:cs typeface="Calibri" panose="020F0502020204030204" pitchFamily="34" charset="0"/>
                  </a:rPr>
                  <a:t> i.e. Model is free from multicollinearity problem.</a:t>
                </a:r>
                <a:endParaRPr sz="1600" dirty="0">
                  <a:latin typeface="Calibri" panose="020F0502020204030204" pitchFamily="34" charset="0"/>
                  <a:cs typeface="Calibri" panose="020F0502020204030204" pitchFamily="34" charset="0"/>
                </a:endParaRPr>
              </a:p>
            </p:txBody>
          </p:sp>
        </mc:Choice>
        <mc:Fallback xmlns="">
          <p:sp>
            <p:nvSpPr>
              <p:cNvPr id="77" name="Google Shape;77;p16"/>
              <p:cNvSpPr>
                <a:spLocks noRot="1" noChangeAspect="1" noMove="1" noResize="1" noEditPoints="1" noAdjustHandles="1" noChangeArrowheads="1" noChangeShapeType="1" noTextEdit="1"/>
              </p:cNvSpPr>
              <p:nvPr/>
            </p:nvSpPr>
            <p:spPr>
              <a:xfrm>
                <a:off x="1119962" y="2637850"/>
                <a:ext cx="6677247" cy="1748100"/>
              </a:xfrm>
              <a:prstGeom prst="rect">
                <a:avLst/>
              </a:prstGeom>
              <a:blipFill>
                <a:blip r:embed="rId4"/>
                <a:stretch>
                  <a:fillRect l="-456"/>
                </a:stretch>
              </a:blipFill>
              <a:ln w="9525" cap="flat" cmpd="sng">
                <a:solidFill>
                  <a:schemeClr val="dk2"/>
                </a:solidFill>
                <a:prstDash val="solid"/>
                <a:round/>
                <a:headEnd type="none" w="sm" len="sm"/>
                <a:tailEnd type="none" w="sm" len="sm"/>
              </a:ln>
            </p:spPr>
            <p:txBody>
              <a:bodyPr/>
              <a:lstStyle/>
              <a:p>
                <a:r>
                  <a:rPr lang="en-IN">
                    <a:noFill/>
                  </a:rPr>
                  <a:t> </a:t>
                </a:r>
              </a:p>
            </p:txBody>
          </p:sp>
        </mc:Fallback>
      </mc:AlternateContent>
      <p:sp>
        <p:nvSpPr>
          <p:cNvPr id="78" name="Google Shape;78;p16"/>
          <p:cNvSpPr txBox="1"/>
          <p:nvPr/>
        </p:nvSpPr>
        <p:spPr>
          <a:xfrm>
            <a:off x="699300" y="2099600"/>
            <a:ext cx="774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dirty="0">
                <a:latin typeface="Calibri" panose="020F0502020204030204" pitchFamily="34" charset="0"/>
                <a:cs typeface="Calibri" panose="020F0502020204030204" pitchFamily="34" charset="0"/>
              </a:rPr>
              <a:t>Assumptions:</a:t>
            </a:r>
            <a:endParaRPr sz="1600" b="1" dirty="0">
              <a:latin typeface="Calibri" panose="020F0502020204030204" pitchFamily="34" charset="0"/>
              <a:cs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4"/>
          <p:cNvSpPr/>
          <p:nvPr/>
        </p:nvSpPr>
        <p:spPr>
          <a:xfrm>
            <a:off x="826100" y="253400"/>
            <a:ext cx="4979968"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dirty="0"/>
              <a:t>Ridge Regression vs PCR Model</a:t>
            </a:r>
            <a:endParaRPr sz="2400" b="1" dirty="0"/>
          </a:p>
        </p:txBody>
      </p:sp>
      <p:sp>
        <p:nvSpPr>
          <p:cNvPr id="361" name="Google Shape;361;p54"/>
          <p:cNvSpPr txBox="1"/>
          <p:nvPr/>
        </p:nvSpPr>
        <p:spPr>
          <a:xfrm>
            <a:off x="826100" y="1494850"/>
            <a:ext cx="6313800" cy="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aphicFrame>
        <p:nvGraphicFramePr>
          <p:cNvPr id="2" name="Diagram 1">
            <a:extLst>
              <a:ext uri="{FF2B5EF4-FFF2-40B4-BE49-F238E27FC236}">
                <a16:creationId xmlns:a16="http://schemas.microsoft.com/office/drawing/2014/main" id="{FDE26F15-7C11-479D-A633-85A7411E9B83}"/>
              </a:ext>
            </a:extLst>
          </p:cNvPr>
          <p:cNvGraphicFramePr/>
          <p:nvPr>
            <p:extLst>
              <p:ext uri="{D42A27DB-BD31-4B8C-83A1-F6EECF244321}">
                <p14:modId xmlns:p14="http://schemas.microsoft.com/office/powerpoint/2010/main" val="3583864428"/>
              </p:ext>
            </p:extLst>
          </p:nvPr>
        </p:nvGraphicFramePr>
        <p:xfrm>
          <a:off x="481875" y="1295400"/>
          <a:ext cx="8075385" cy="3308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5"/>
          <p:cNvSpPr/>
          <p:nvPr/>
        </p:nvSpPr>
        <p:spPr>
          <a:xfrm>
            <a:off x="2025300" y="1763100"/>
            <a:ext cx="5093400" cy="161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b="1" dirty="0"/>
              <a:t> </a:t>
            </a:r>
            <a:r>
              <a:rPr lang="en-GB" sz="4400" b="1" dirty="0"/>
              <a:t>Final Model and Summary</a:t>
            </a:r>
            <a:endParaRPr sz="44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3" name="Google Shape;373;p56"/>
          <p:cNvSpPr txBox="1">
            <a:spLocks noGrp="1"/>
          </p:cNvSpPr>
          <p:nvPr>
            <p:ph type="body" idx="4294967295"/>
          </p:nvPr>
        </p:nvSpPr>
        <p:spPr>
          <a:xfrm>
            <a:off x="311700" y="1152525"/>
            <a:ext cx="8210000" cy="341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GB" dirty="0"/>
              <a:t>Y = -1.5781 + 0.2390 x1 + 2.4325 x2 + 0.0298 x3 + 2.1707 x4 + 0.4991 x5 - 0.9676 x6 </a:t>
            </a:r>
            <a:endParaRPr dirty="0"/>
          </a:p>
          <a:p>
            <a:pPr marL="0" lvl="0" indent="0" algn="l" rtl="0">
              <a:spcBef>
                <a:spcPts val="1200"/>
              </a:spcBef>
              <a:spcAft>
                <a:spcPts val="0"/>
              </a:spcAft>
              <a:buNone/>
            </a:pPr>
            <a:r>
              <a:rPr lang="en-GB" b="1" dirty="0"/>
              <a:t>Summary:  </a:t>
            </a:r>
            <a:endParaRPr b="1" dirty="0"/>
          </a:p>
          <a:p>
            <a:pPr marL="0" lvl="0" indent="0" algn="l" rtl="0">
              <a:spcBef>
                <a:spcPts val="1200"/>
              </a:spcBef>
              <a:spcAft>
                <a:spcPts val="0"/>
              </a:spcAft>
              <a:buNone/>
            </a:pPr>
            <a:endParaRPr dirty="0"/>
          </a:p>
          <a:p>
            <a:pPr marL="0" lvl="0" indent="0" algn="l" rtl="0">
              <a:spcBef>
                <a:spcPts val="1200"/>
              </a:spcBef>
              <a:spcAft>
                <a:spcPts val="0"/>
              </a:spcAft>
              <a:buNone/>
            </a:pPr>
            <a:endParaRPr lang="en-IN" dirty="0"/>
          </a:p>
          <a:p>
            <a:pPr marL="0" lvl="0" indent="0" algn="l" rtl="0">
              <a:spcBef>
                <a:spcPts val="1200"/>
              </a:spcBef>
              <a:spcAft>
                <a:spcPts val="0"/>
              </a:spcAft>
              <a:buNone/>
            </a:pPr>
            <a:endParaRPr dirty="0"/>
          </a:p>
          <a:p>
            <a:pPr indent="-342900">
              <a:lnSpc>
                <a:spcPct val="120000"/>
              </a:lnSpc>
              <a:spcBef>
                <a:spcPts val="1200"/>
              </a:spcBef>
              <a:buSzPts val="1800"/>
            </a:pPr>
            <a:r>
              <a:rPr lang="en-GB" sz="1900" dirty="0">
                <a:latin typeface="Calibri" panose="020F0502020204030204" pitchFamily="34" charset="0"/>
                <a:cs typeface="Calibri" panose="020F0502020204030204" pitchFamily="34" charset="0"/>
              </a:rPr>
              <a:t>Ridge minimum MSE = 2.44 at K=0.02976505</a:t>
            </a:r>
            <a:endParaRPr sz="1900" dirty="0">
              <a:latin typeface="Calibri" panose="020F0502020204030204" pitchFamily="34" charset="0"/>
              <a:cs typeface="Calibri" panose="020F0502020204030204" pitchFamily="34" charset="0"/>
            </a:endParaRPr>
          </a:p>
          <a:p>
            <a:pPr indent="-342900">
              <a:lnSpc>
                <a:spcPct val="120000"/>
              </a:lnSpc>
              <a:spcBef>
                <a:spcPts val="0"/>
              </a:spcBef>
              <a:buSzPts val="1800"/>
            </a:pPr>
            <a:r>
              <a:rPr lang="en-GB" sz="1900" dirty="0">
                <a:latin typeface="Calibri" panose="020F0502020204030204" pitchFamily="34" charset="0"/>
                <a:cs typeface="Calibri" panose="020F0502020204030204" pitchFamily="34" charset="0"/>
              </a:rPr>
              <a:t>p-value for F-test (5,149) = 3.242863e-45 &lt; 0.05 </a:t>
            </a:r>
            <a:endParaRPr sz="1900" dirty="0">
              <a:latin typeface="Calibri" panose="020F0502020204030204" pitchFamily="34" charset="0"/>
              <a:cs typeface="Calibri" panose="020F0502020204030204" pitchFamily="34" charset="0"/>
            </a:endParaRPr>
          </a:p>
          <a:p>
            <a:pPr indent="-342900">
              <a:lnSpc>
                <a:spcPct val="120000"/>
              </a:lnSpc>
              <a:spcBef>
                <a:spcPts val="0"/>
              </a:spcBef>
              <a:buSzPts val="1800"/>
            </a:pPr>
            <a:r>
              <a:rPr lang="en-GB" sz="1900" dirty="0">
                <a:latin typeface="Calibri" panose="020F0502020204030204" pitchFamily="34" charset="0"/>
                <a:cs typeface="Calibri" panose="020F0502020204030204" pitchFamily="34" charset="0"/>
              </a:rPr>
              <a:t>Regression model is significant .</a:t>
            </a:r>
            <a:endParaRPr sz="1900" dirty="0">
              <a:latin typeface="Calibri" panose="020F0502020204030204" pitchFamily="34" charset="0"/>
              <a:cs typeface="Calibri" panose="020F0502020204030204" pitchFamily="34" charset="0"/>
            </a:endParaRPr>
          </a:p>
        </p:txBody>
      </p:sp>
      <p:sp>
        <p:nvSpPr>
          <p:cNvPr id="374" name="Google Shape;374;p56"/>
          <p:cNvSpPr/>
          <p:nvPr/>
        </p:nvSpPr>
        <p:spPr>
          <a:xfrm>
            <a:off x="311699" y="343908"/>
            <a:ext cx="4624573" cy="60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dirty="0"/>
              <a:t>Model After Ridge Regression</a:t>
            </a:r>
            <a:endParaRPr sz="2400" b="1" dirty="0"/>
          </a:p>
        </p:txBody>
      </p:sp>
      <p:graphicFrame>
        <p:nvGraphicFramePr>
          <p:cNvPr id="375" name="Google Shape;375;p56"/>
          <p:cNvGraphicFramePr/>
          <p:nvPr>
            <p:extLst>
              <p:ext uri="{D42A27DB-BD31-4B8C-83A1-F6EECF244321}">
                <p14:modId xmlns:p14="http://schemas.microsoft.com/office/powerpoint/2010/main" val="2693273621"/>
              </p:ext>
            </p:extLst>
          </p:nvPr>
        </p:nvGraphicFramePr>
        <p:xfrm>
          <a:off x="2755775" y="2445834"/>
          <a:ext cx="3506925" cy="876630"/>
        </p:xfrm>
        <a:graphic>
          <a:graphicData uri="http://schemas.openxmlformats.org/drawingml/2006/table">
            <a:tbl>
              <a:tblPr>
                <a:noFill/>
              </a:tblPr>
              <a:tblGrid>
                <a:gridCol w="1168975">
                  <a:extLst>
                    <a:ext uri="{9D8B030D-6E8A-4147-A177-3AD203B41FA5}">
                      <a16:colId xmlns:a16="http://schemas.microsoft.com/office/drawing/2014/main" val="20000"/>
                    </a:ext>
                  </a:extLst>
                </a:gridCol>
                <a:gridCol w="1168975">
                  <a:extLst>
                    <a:ext uri="{9D8B030D-6E8A-4147-A177-3AD203B41FA5}">
                      <a16:colId xmlns:a16="http://schemas.microsoft.com/office/drawing/2014/main" val="20001"/>
                    </a:ext>
                  </a:extLst>
                </a:gridCol>
                <a:gridCol w="1168975">
                  <a:extLst>
                    <a:ext uri="{9D8B030D-6E8A-4147-A177-3AD203B41FA5}">
                      <a16:colId xmlns:a16="http://schemas.microsoft.com/office/drawing/2014/main" val="20002"/>
                    </a:ext>
                  </a:extLst>
                </a:gridCol>
              </a:tblGrid>
              <a:tr h="46518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i="1" dirty="0">
                          <a:solidFill>
                            <a:schemeClr val="bg1"/>
                          </a:solidFill>
                          <a:effectLst/>
                          <a:latin typeface="Times New Roman" panose="02020603050405020304" pitchFamily="18" charset="0"/>
                          <a:ea typeface="Calibri" panose="020F0502020204030204" pitchFamily="34" charset="0"/>
                        </a:rPr>
                        <a:t>R</a:t>
                      </a:r>
                      <a:r>
                        <a:rPr lang="en-US" b="1" i="1" baseline="30000" dirty="0">
                          <a:solidFill>
                            <a:schemeClr val="bg1"/>
                          </a:solidFill>
                          <a:effectLst/>
                          <a:latin typeface="Times New Roman" panose="02020603050405020304" pitchFamily="18" charset="0"/>
                          <a:ea typeface="Calibri" panose="020F0502020204030204" pitchFamily="34" charset="0"/>
                        </a:rPr>
                        <a:t>2</a:t>
                      </a:r>
                      <a:endParaRPr lang="en-IN" dirty="0">
                        <a:solidFill>
                          <a:schemeClr val="bg1"/>
                        </a:solidFill>
                      </a:endParaRPr>
                    </a:p>
                  </a:txBody>
                  <a:tcPr marL="91425" marR="91425" marT="91425" marB="91425">
                    <a:solidFill>
                      <a:schemeClr val="tx2">
                        <a:lumMod val="1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dirty="0" err="1">
                          <a:solidFill>
                            <a:schemeClr val="lt1"/>
                          </a:solidFill>
                        </a:rPr>
                        <a:t>adj</a:t>
                      </a:r>
                      <a:r>
                        <a:rPr lang="en-GB" dirty="0">
                          <a:solidFill>
                            <a:schemeClr val="lt1"/>
                          </a:solidFill>
                        </a:rPr>
                        <a:t>-</a:t>
                      </a:r>
                      <a:r>
                        <a:rPr lang="en-US" b="1" i="1" dirty="0">
                          <a:solidFill>
                            <a:schemeClr val="bg1"/>
                          </a:solidFill>
                          <a:effectLst/>
                          <a:latin typeface="Times New Roman" panose="02020603050405020304" pitchFamily="18" charset="0"/>
                          <a:ea typeface="Calibri" panose="020F0502020204030204" pitchFamily="34" charset="0"/>
                        </a:rPr>
                        <a:t>R</a:t>
                      </a:r>
                      <a:r>
                        <a:rPr lang="en-US" b="1" i="1" baseline="30000" dirty="0">
                          <a:solidFill>
                            <a:schemeClr val="bg1"/>
                          </a:solidFill>
                          <a:effectLst/>
                          <a:latin typeface="Times New Roman" panose="02020603050405020304" pitchFamily="18" charset="0"/>
                          <a:ea typeface="Calibri" panose="020F0502020204030204" pitchFamily="34" charset="0"/>
                        </a:rPr>
                        <a:t>2</a:t>
                      </a:r>
                      <a:endParaRPr lang="en-IN" dirty="0">
                        <a:solidFill>
                          <a:schemeClr val="bg1"/>
                        </a:solidFill>
                      </a:endParaRPr>
                    </a:p>
                  </a:txBody>
                  <a:tcPr marL="91425" marR="91425" marT="91425" marB="91425">
                    <a:solidFill>
                      <a:schemeClr val="tx2">
                        <a:lumMod val="10000"/>
                      </a:schemeClr>
                    </a:solidFill>
                  </a:tcPr>
                </a:tc>
                <a:tc>
                  <a:txBody>
                    <a:bodyPr/>
                    <a:lstStyle/>
                    <a:p>
                      <a:pPr marL="0" lvl="0" indent="0" algn="l" rtl="0">
                        <a:spcBef>
                          <a:spcPts val="0"/>
                        </a:spcBef>
                        <a:spcAft>
                          <a:spcPts val="0"/>
                        </a:spcAft>
                        <a:buNone/>
                      </a:pPr>
                      <a:r>
                        <a:rPr lang="en-GB">
                          <a:solidFill>
                            <a:schemeClr val="lt1"/>
                          </a:solidFill>
                        </a:rPr>
                        <a:t>F</a:t>
                      </a:r>
                      <a:endParaRPr>
                        <a:solidFill>
                          <a:schemeClr val="lt1"/>
                        </a:solidFill>
                      </a:endParaRPr>
                    </a:p>
                  </a:txBody>
                  <a:tcPr marL="91425" marR="91425" marT="91425" marB="91425">
                    <a:solidFill>
                      <a:srgbClr val="000000"/>
                    </a:solidFill>
                  </a:tcPr>
                </a:tc>
                <a:extLst>
                  <a:ext uri="{0D108BD9-81ED-4DB2-BD59-A6C34878D82A}">
                    <a16:rowId xmlns:a16="http://schemas.microsoft.com/office/drawing/2014/main" val="10000"/>
                  </a:ext>
                </a:extLst>
              </a:tr>
              <a:tr h="373872">
                <a:tc>
                  <a:txBody>
                    <a:bodyPr/>
                    <a:lstStyle/>
                    <a:p>
                      <a:pPr marL="0" lvl="0" indent="0" algn="l" rtl="0">
                        <a:spcBef>
                          <a:spcPts val="0"/>
                        </a:spcBef>
                        <a:spcAft>
                          <a:spcPts val="0"/>
                        </a:spcAft>
                        <a:buNone/>
                      </a:pPr>
                      <a:r>
                        <a:rPr lang="en-GB" sz="1500" dirty="0"/>
                        <a:t>0.8085</a:t>
                      </a:r>
                      <a:endParaRPr sz="1500" dirty="0"/>
                    </a:p>
                  </a:txBody>
                  <a:tcPr marL="91425" marR="91425" marT="91425" marB="91425"/>
                </a:tc>
                <a:tc>
                  <a:txBody>
                    <a:bodyPr/>
                    <a:lstStyle/>
                    <a:p>
                      <a:pPr marL="0" lvl="0" indent="0" algn="l" rtl="0">
                        <a:spcBef>
                          <a:spcPts val="0"/>
                        </a:spcBef>
                        <a:spcAft>
                          <a:spcPts val="0"/>
                        </a:spcAft>
                        <a:buNone/>
                      </a:pPr>
                      <a:r>
                        <a:rPr lang="en-GB" sz="1500" dirty="0"/>
                        <a:t>0.8012</a:t>
                      </a:r>
                      <a:endParaRPr sz="1500" dirty="0"/>
                    </a:p>
                  </a:txBody>
                  <a:tcPr marL="91425" marR="91425" marT="91425" marB="91425"/>
                </a:tc>
                <a:tc>
                  <a:txBody>
                    <a:bodyPr/>
                    <a:lstStyle/>
                    <a:p>
                      <a:pPr marL="0" lvl="0" indent="0" algn="l" rtl="0">
                        <a:spcBef>
                          <a:spcPts val="0"/>
                        </a:spcBef>
                        <a:spcAft>
                          <a:spcPts val="0"/>
                        </a:spcAft>
                        <a:buNone/>
                      </a:pPr>
                      <a:r>
                        <a:rPr lang="en-GB" sz="1500" dirty="0"/>
                        <a:t>101.71921</a:t>
                      </a:r>
                      <a:endParaRPr sz="1500"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57"/>
          <p:cNvSpPr txBox="1">
            <a:spLocks noGrp="1"/>
          </p:cNvSpPr>
          <p:nvPr>
            <p:ph type="body" idx="4294967295"/>
          </p:nvPr>
        </p:nvSpPr>
        <p:spPr>
          <a:xfrm>
            <a:off x="410760" y="1124173"/>
            <a:ext cx="8110940" cy="34163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ts val="1100"/>
              <a:buFont typeface="Arial"/>
              <a:buNone/>
            </a:pPr>
            <a:r>
              <a:rPr lang="en-GB" dirty="0"/>
              <a:t>Y = 5.612941 + 0.509072 PC1 + 0.112711 PC2 - 0.057716 PC3 - 0.001522 PC4 </a:t>
            </a:r>
            <a:endParaRPr dirty="0"/>
          </a:p>
          <a:p>
            <a:pPr marL="0" lvl="0" indent="0" algn="l" rtl="0">
              <a:spcBef>
                <a:spcPts val="1200"/>
              </a:spcBef>
              <a:spcAft>
                <a:spcPts val="0"/>
              </a:spcAft>
              <a:buClr>
                <a:schemeClr val="dk1"/>
              </a:buClr>
              <a:buSzPts val="1100"/>
              <a:buFont typeface="Arial"/>
              <a:buNone/>
            </a:pPr>
            <a:r>
              <a:rPr lang="en-GB" b="1" dirty="0"/>
              <a:t>Summary:  </a:t>
            </a:r>
            <a:endParaRPr b="1" dirty="0"/>
          </a:p>
          <a:p>
            <a:pPr marL="0" lvl="0" indent="0" algn="l" rtl="0">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indent="-342900">
              <a:lnSpc>
                <a:spcPct val="120000"/>
              </a:lnSpc>
              <a:spcBef>
                <a:spcPts val="1200"/>
              </a:spcBef>
              <a:buSzPts val="1800"/>
            </a:pPr>
            <a:r>
              <a:rPr lang="en-GB" sz="1900" dirty="0">
                <a:latin typeface="Calibri" panose="020F0502020204030204" pitchFamily="34" charset="0"/>
                <a:cs typeface="Calibri" panose="020F0502020204030204" pitchFamily="34" charset="0"/>
              </a:rPr>
              <a:t>F(on 4 and 131 df)= 152.9 </a:t>
            </a:r>
            <a:endParaRPr sz="1900" dirty="0">
              <a:latin typeface="Calibri" panose="020F0502020204030204" pitchFamily="34" charset="0"/>
              <a:cs typeface="Calibri" panose="020F0502020204030204" pitchFamily="34" charset="0"/>
            </a:endParaRPr>
          </a:p>
          <a:p>
            <a:pPr indent="-342900">
              <a:lnSpc>
                <a:spcPct val="120000"/>
              </a:lnSpc>
              <a:spcBef>
                <a:spcPts val="0"/>
              </a:spcBef>
              <a:buSzPts val="1800"/>
            </a:pPr>
            <a:r>
              <a:rPr lang="en-GB" sz="1900" dirty="0">
                <a:latin typeface="Calibri" panose="020F0502020204030204" pitchFamily="34" charset="0"/>
                <a:cs typeface="Calibri" panose="020F0502020204030204" pitchFamily="34" charset="0"/>
              </a:rPr>
              <a:t>p-value = 2.2e-16 &lt; 0.05  </a:t>
            </a:r>
            <a:endParaRPr sz="1900" dirty="0">
              <a:latin typeface="Calibri" panose="020F0502020204030204" pitchFamily="34" charset="0"/>
              <a:cs typeface="Calibri" panose="020F0502020204030204" pitchFamily="34" charset="0"/>
            </a:endParaRPr>
          </a:p>
          <a:p>
            <a:pPr indent="-342900">
              <a:lnSpc>
                <a:spcPct val="120000"/>
              </a:lnSpc>
              <a:spcBef>
                <a:spcPts val="0"/>
              </a:spcBef>
              <a:buSzPts val="1800"/>
            </a:pPr>
            <a:r>
              <a:rPr lang="en-GB" sz="1900" dirty="0">
                <a:latin typeface="Calibri" panose="020F0502020204030204" pitchFamily="34" charset="0"/>
                <a:cs typeface="Calibri" panose="020F0502020204030204" pitchFamily="34" charset="0"/>
              </a:rPr>
              <a:t>Regression Model Significant </a:t>
            </a:r>
            <a:r>
              <a:rPr lang="en-GB" sz="1600" dirty="0"/>
              <a:t>. </a:t>
            </a:r>
            <a:endParaRPr sz="1600" dirty="0"/>
          </a:p>
        </p:txBody>
      </p:sp>
      <p:graphicFrame>
        <p:nvGraphicFramePr>
          <p:cNvPr id="382" name="Google Shape;382;p57"/>
          <p:cNvGraphicFramePr/>
          <p:nvPr>
            <p:extLst>
              <p:ext uri="{D42A27DB-BD31-4B8C-83A1-F6EECF244321}">
                <p14:modId xmlns:p14="http://schemas.microsoft.com/office/powerpoint/2010/main" val="2170467122"/>
              </p:ext>
            </p:extLst>
          </p:nvPr>
        </p:nvGraphicFramePr>
        <p:xfrm>
          <a:off x="2857500" y="2209800"/>
          <a:ext cx="2598420" cy="878600"/>
        </p:xfrm>
        <a:graphic>
          <a:graphicData uri="http://schemas.openxmlformats.org/drawingml/2006/table">
            <a:tbl>
              <a:tblPr>
                <a:noFill/>
              </a:tblPr>
              <a:tblGrid>
                <a:gridCol w="1299210">
                  <a:extLst>
                    <a:ext uri="{9D8B030D-6E8A-4147-A177-3AD203B41FA5}">
                      <a16:colId xmlns:a16="http://schemas.microsoft.com/office/drawing/2014/main" val="20000"/>
                    </a:ext>
                  </a:extLst>
                </a:gridCol>
                <a:gridCol w="1299210">
                  <a:extLst>
                    <a:ext uri="{9D8B030D-6E8A-4147-A177-3AD203B41FA5}">
                      <a16:colId xmlns:a16="http://schemas.microsoft.com/office/drawing/2014/main" val="20001"/>
                    </a:ext>
                  </a:extLst>
                </a:gridCol>
              </a:tblGrid>
              <a:tr h="439300">
                <a:tc>
                  <a:txBody>
                    <a:bodyPr/>
                    <a:lstStyle/>
                    <a:p>
                      <a:pPr marL="0" lvl="0" indent="0" algn="l" rtl="0">
                        <a:spcBef>
                          <a:spcPts val="0"/>
                        </a:spcBef>
                        <a:spcAft>
                          <a:spcPts val="0"/>
                        </a:spcAft>
                        <a:buClr>
                          <a:schemeClr val="dk1"/>
                        </a:buClr>
                        <a:buSzPts val="1100"/>
                        <a:buFont typeface="Arial"/>
                        <a:buNone/>
                      </a:pPr>
                      <a:r>
                        <a:rPr lang="en-GB" dirty="0">
                          <a:solidFill>
                            <a:schemeClr val="lt1"/>
                          </a:solidFill>
                        </a:rPr>
                        <a:t>Multiple</a:t>
                      </a:r>
                      <a:r>
                        <a:rPr lang="en-GB" dirty="0">
                          <a:solidFill>
                            <a:schemeClr val="bg1"/>
                          </a:solidFill>
                        </a:rPr>
                        <a:t> </a:t>
                      </a:r>
                      <a:r>
                        <a:rPr lang="en-US" b="1" i="1" dirty="0">
                          <a:solidFill>
                            <a:schemeClr val="bg1"/>
                          </a:solidFill>
                          <a:effectLst/>
                          <a:latin typeface="Times New Roman" panose="02020603050405020304" pitchFamily="18" charset="0"/>
                          <a:ea typeface="Calibri" panose="020F0502020204030204" pitchFamily="34" charset="0"/>
                        </a:rPr>
                        <a:t>R</a:t>
                      </a:r>
                      <a:r>
                        <a:rPr lang="en-US" b="1" i="1" baseline="30000" dirty="0">
                          <a:solidFill>
                            <a:schemeClr val="bg1"/>
                          </a:solidFill>
                          <a:effectLst/>
                          <a:latin typeface="Times New Roman" panose="02020603050405020304" pitchFamily="18" charset="0"/>
                          <a:ea typeface="Calibri" panose="020F0502020204030204" pitchFamily="34" charset="0"/>
                        </a:rPr>
                        <a:t>2</a:t>
                      </a:r>
                      <a:r>
                        <a:rPr lang="en-GB" dirty="0">
                          <a:solidFill>
                            <a:schemeClr val="dk1"/>
                          </a:solidFill>
                        </a:rPr>
                        <a:t> </a:t>
                      </a:r>
                      <a:endParaRPr dirty="0"/>
                    </a:p>
                  </a:txBody>
                  <a:tcPr marL="91425" marR="91425" marT="91425" marB="91425">
                    <a:solidFill>
                      <a:schemeClr val="tx2">
                        <a:lumMod val="1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dirty="0" err="1">
                          <a:solidFill>
                            <a:schemeClr val="lt1"/>
                          </a:solidFill>
                        </a:rPr>
                        <a:t>Adj</a:t>
                      </a:r>
                      <a:r>
                        <a:rPr lang="en-GB" dirty="0">
                          <a:solidFill>
                            <a:schemeClr val="lt1"/>
                          </a:solidFill>
                        </a:rPr>
                        <a:t>- </a:t>
                      </a:r>
                      <a:r>
                        <a:rPr lang="en-US" b="1" i="1" dirty="0">
                          <a:solidFill>
                            <a:schemeClr val="bg1"/>
                          </a:solidFill>
                          <a:effectLst/>
                          <a:latin typeface="Times New Roman" panose="02020603050405020304" pitchFamily="18" charset="0"/>
                          <a:ea typeface="Calibri" panose="020F0502020204030204" pitchFamily="34" charset="0"/>
                        </a:rPr>
                        <a:t>R</a:t>
                      </a:r>
                      <a:r>
                        <a:rPr lang="en-US" b="1" i="1" baseline="30000" dirty="0">
                          <a:solidFill>
                            <a:schemeClr val="bg1"/>
                          </a:solidFill>
                          <a:effectLst/>
                          <a:latin typeface="Times New Roman" panose="02020603050405020304" pitchFamily="18" charset="0"/>
                          <a:ea typeface="Calibri" panose="020F0502020204030204" pitchFamily="34" charset="0"/>
                        </a:rPr>
                        <a:t>2</a:t>
                      </a:r>
                      <a:endParaRPr lang="en-IN" dirty="0">
                        <a:solidFill>
                          <a:schemeClr val="bg1"/>
                        </a:solidFill>
                      </a:endParaRPr>
                    </a:p>
                  </a:txBody>
                  <a:tcPr marL="91425" marR="91425" marT="91425" marB="91425">
                    <a:solidFill>
                      <a:schemeClr val="tx2">
                        <a:lumMod val="10000"/>
                      </a:schemeClr>
                    </a:solidFill>
                  </a:tcPr>
                </a:tc>
                <a:extLst>
                  <a:ext uri="{0D108BD9-81ED-4DB2-BD59-A6C34878D82A}">
                    <a16:rowId xmlns:a16="http://schemas.microsoft.com/office/drawing/2014/main" val="10000"/>
                  </a:ext>
                </a:extLst>
              </a:tr>
              <a:tr h="439300">
                <a:tc>
                  <a:txBody>
                    <a:bodyPr/>
                    <a:lstStyle/>
                    <a:p>
                      <a:pPr marL="0" lvl="0" indent="0" algn="l" rtl="0">
                        <a:spcBef>
                          <a:spcPts val="0"/>
                        </a:spcBef>
                        <a:spcAft>
                          <a:spcPts val="0"/>
                        </a:spcAft>
                        <a:buNone/>
                      </a:pPr>
                      <a:r>
                        <a:rPr lang="en-GB" dirty="0"/>
                        <a:t>0.8236</a:t>
                      </a:r>
                      <a:endParaRPr dirty="0"/>
                    </a:p>
                  </a:txBody>
                  <a:tcPr marL="91425" marR="91425" marT="91425" marB="91425"/>
                </a:tc>
                <a:tc>
                  <a:txBody>
                    <a:bodyPr/>
                    <a:lstStyle/>
                    <a:p>
                      <a:pPr marL="0" lvl="0" indent="0" algn="l" rtl="0">
                        <a:spcBef>
                          <a:spcPts val="0"/>
                        </a:spcBef>
                        <a:spcAft>
                          <a:spcPts val="0"/>
                        </a:spcAft>
                        <a:buNone/>
                      </a:pPr>
                      <a:r>
                        <a:rPr lang="en-GB" dirty="0"/>
                        <a:t>0.8182</a:t>
                      </a:r>
                      <a:endParaRPr dirty="0"/>
                    </a:p>
                  </a:txBody>
                  <a:tcPr marL="91425" marR="91425" marT="91425" marB="91425"/>
                </a:tc>
                <a:extLst>
                  <a:ext uri="{0D108BD9-81ED-4DB2-BD59-A6C34878D82A}">
                    <a16:rowId xmlns:a16="http://schemas.microsoft.com/office/drawing/2014/main" val="10001"/>
                  </a:ext>
                </a:extLst>
              </a:tr>
            </a:tbl>
          </a:graphicData>
        </a:graphic>
      </p:graphicFrame>
      <p:sp>
        <p:nvSpPr>
          <p:cNvPr id="383" name="Google Shape;383;p57"/>
          <p:cNvSpPr/>
          <p:nvPr/>
        </p:nvSpPr>
        <p:spPr>
          <a:xfrm>
            <a:off x="410760" y="391625"/>
            <a:ext cx="2830528" cy="62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400" b="1" dirty="0">
                <a:solidFill>
                  <a:schemeClr val="dk1"/>
                </a:solidFill>
              </a:rPr>
              <a:t>Model After PCR </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8"/>
          <p:cNvSpPr txBox="1">
            <a:spLocks noGrp="1"/>
          </p:cNvSpPr>
          <p:nvPr>
            <p:ph type="body" idx="4294967295"/>
          </p:nvPr>
        </p:nvSpPr>
        <p:spPr>
          <a:xfrm>
            <a:off x="0" y="471488"/>
            <a:ext cx="8521700" cy="40973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                         </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en-GB" dirty="0"/>
              <a:t>          </a:t>
            </a:r>
            <a:endParaRPr dirty="0"/>
          </a:p>
        </p:txBody>
      </p:sp>
      <p:sp>
        <p:nvSpPr>
          <p:cNvPr id="389" name="Google Shape;389;p58"/>
          <p:cNvSpPr/>
          <p:nvPr/>
        </p:nvSpPr>
        <p:spPr>
          <a:xfrm>
            <a:off x="1812180" y="1723139"/>
            <a:ext cx="5519640" cy="169722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600" b="1" dirty="0"/>
              <a:t>Plot of Predicted vs. Original Ladder Score</a:t>
            </a:r>
            <a:endParaRPr sz="36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9"/>
          <p:cNvSpPr/>
          <p:nvPr/>
        </p:nvSpPr>
        <p:spPr>
          <a:xfrm>
            <a:off x="875275" y="177200"/>
            <a:ext cx="3867710" cy="61528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dirty="0"/>
              <a:t>Ridge Regression Model</a:t>
            </a:r>
            <a:endParaRPr sz="2400" b="1" dirty="0"/>
          </a:p>
        </p:txBody>
      </p:sp>
      <p:pic>
        <p:nvPicPr>
          <p:cNvPr id="3" name="Picture 2">
            <a:extLst>
              <a:ext uri="{FF2B5EF4-FFF2-40B4-BE49-F238E27FC236}">
                <a16:creationId xmlns:a16="http://schemas.microsoft.com/office/drawing/2014/main" id="{5555DE01-87D8-4521-AF91-636829A9C69E}"/>
              </a:ext>
            </a:extLst>
          </p:cNvPr>
          <p:cNvPicPr>
            <a:picLocks noChangeAspect="1"/>
          </p:cNvPicPr>
          <p:nvPr/>
        </p:nvPicPr>
        <p:blipFill>
          <a:blip r:embed="rId3"/>
          <a:stretch>
            <a:fillRect/>
          </a:stretch>
        </p:blipFill>
        <p:spPr>
          <a:xfrm>
            <a:off x="1523390" y="1087274"/>
            <a:ext cx="6097219" cy="355314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0"/>
          <p:cNvSpPr/>
          <p:nvPr/>
        </p:nvSpPr>
        <p:spPr>
          <a:xfrm>
            <a:off x="848959" y="252761"/>
            <a:ext cx="2028055" cy="57986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500" b="1" dirty="0"/>
              <a:t>PCR Model</a:t>
            </a:r>
            <a:endParaRPr sz="2500" b="1" dirty="0"/>
          </a:p>
        </p:txBody>
      </p:sp>
      <p:pic>
        <p:nvPicPr>
          <p:cNvPr id="6" name="Picture 5">
            <a:extLst>
              <a:ext uri="{FF2B5EF4-FFF2-40B4-BE49-F238E27FC236}">
                <a16:creationId xmlns:a16="http://schemas.microsoft.com/office/drawing/2014/main" id="{FCE2F262-7DA5-46E2-B175-59028E074117}"/>
              </a:ext>
            </a:extLst>
          </p:cNvPr>
          <p:cNvPicPr>
            <a:picLocks noChangeAspect="1"/>
          </p:cNvPicPr>
          <p:nvPr/>
        </p:nvPicPr>
        <p:blipFill>
          <a:blip r:embed="rId3"/>
          <a:stretch>
            <a:fillRect/>
          </a:stretch>
        </p:blipFill>
        <p:spPr>
          <a:xfrm>
            <a:off x="1483461" y="1092820"/>
            <a:ext cx="6104224" cy="356455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61"/>
          <p:cNvSpPr txBox="1">
            <a:spLocks noGrp="1"/>
          </p:cNvSpPr>
          <p:nvPr>
            <p:ph type="body" idx="4294967295"/>
          </p:nvPr>
        </p:nvSpPr>
        <p:spPr>
          <a:xfrm>
            <a:off x="1103313" y="1152525"/>
            <a:ext cx="8040687" cy="3416300"/>
          </a:xfrm>
          <a:prstGeom prst="rect">
            <a:avLst/>
          </a:prstGeom>
        </p:spPr>
        <p:txBody>
          <a:bodyPr spcFirstLastPara="1" wrap="square" lIns="91425" tIns="91425" rIns="91425" bIns="91425" anchor="t" anchorCtr="0">
            <a:normAutofit/>
          </a:bodyPr>
          <a:lstStyle/>
          <a:p>
            <a:pPr marL="400050" indent="-285750">
              <a:spcBef>
                <a:spcPts val="0"/>
              </a:spcBef>
              <a:buSzPts val="1800"/>
            </a:pPr>
            <a:r>
              <a:rPr lang="en-GB" sz="1800" b="1" dirty="0">
                <a:latin typeface="Calibri" pitchFamily="34" charset="0"/>
                <a:cs typeface="Calibri" pitchFamily="34" charset="0"/>
              </a:rPr>
              <a:t>Ridge:</a:t>
            </a:r>
            <a:endParaRPr sz="1800" b="1" dirty="0">
              <a:latin typeface="Calibri" pitchFamily="34" charset="0"/>
              <a:cs typeface="Calibri" pitchFamily="34" charset="0"/>
            </a:endParaRPr>
          </a:p>
          <a:p>
            <a:pPr marL="0" lvl="0" indent="0" algn="l" rtl="0">
              <a:spcBef>
                <a:spcPts val="1200"/>
              </a:spcBef>
              <a:spcAft>
                <a:spcPts val="0"/>
              </a:spcAft>
              <a:buNone/>
            </a:pPr>
            <a:r>
              <a:rPr lang="en-GB" sz="1800" dirty="0">
                <a:latin typeface="Calibri" pitchFamily="34" charset="0"/>
                <a:cs typeface="Calibri" pitchFamily="34" charset="0"/>
              </a:rPr>
              <a:t>       </a:t>
            </a:r>
            <a:r>
              <a:rPr lang="en-GB" sz="1800" dirty="0" err="1">
                <a:latin typeface="Calibri" pitchFamily="34" charset="0"/>
                <a:cs typeface="Calibri" pitchFamily="34" charset="0"/>
              </a:rPr>
              <a:t>Adj</a:t>
            </a:r>
            <a:r>
              <a:rPr lang="en-GB" sz="1800" dirty="0">
                <a:latin typeface="Calibri" pitchFamily="34" charset="0"/>
                <a:cs typeface="Calibri" pitchFamily="34" charset="0"/>
              </a:rPr>
              <a:t> R-</a:t>
            </a:r>
            <a:r>
              <a:rPr lang="en-GB" sz="1800" dirty="0" err="1">
                <a:latin typeface="Calibri" pitchFamily="34" charset="0"/>
                <a:cs typeface="Calibri" pitchFamily="34" charset="0"/>
              </a:rPr>
              <a:t>sq</a:t>
            </a:r>
            <a:r>
              <a:rPr lang="en-GB" sz="1800" dirty="0">
                <a:latin typeface="Calibri" pitchFamily="34" charset="0"/>
                <a:cs typeface="Calibri" pitchFamily="34" charset="0"/>
              </a:rPr>
              <a:t> = </a:t>
            </a:r>
            <a:r>
              <a:rPr lang="en-GB" sz="1800" dirty="0">
                <a:solidFill>
                  <a:schemeClr val="dk1"/>
                </a:solidFill>
                <a:latin typeface="Calibri" pitchFamily="34" charset="0"/>
                <a:cs typeface="Calibri" pitchFamily="34" charset="0"/>
              </a:rPr>
              <a:t>80.12%</a:t>
            </a:r>
            <a:endParaRPr sz="1800" dirty="0">
              <a:latin typeface="Calibri" pitchFamily="34" charset="0"/>
              <a:cs typeface="Calibri" pitchFamily="34" charset="0"/>
            </a:endParaRPr>
          </a:p>
          <a:p>
            <a:pPr marL="0" lvl="0" indent="0" algn="l" rtl="0">
              <a:spcBef>
                <a:spcPts val="1200"/>
              </a:spcBef>
              <a:spcAft>
                <a:spcPts val="0"/>
              </a:spcAft>
              <a:buNone/>
            </a:pPr>
            <a:r>
              <a:rPr lang="en-GB" sz="1800" dirty="0">
                <a:latin typeface="Calibri" pitchFamily="34" charset="0"/>
                <a:cs typeface="Calibri" pitchFamily="34" charset="0"/>
              </a:rPr>
              <a:t>       Predictive power = </a:t>
            </a:r>
            <a:r>
              <a:rPr lang="en-GB" sz="1800" dirty="0">
                <a:solidFill>
                  <a:schemeClr val="dk1"/>
                </a:solidFill>
                <a:latin typeface="Calibri" pitchFamily="34" charset="0"/>
                <a:cs typeface="Calibri" pitchFamily="34" charset="0"/>
              </a:rPr>
              <a:t>80.86%</a:t>
            </a:r>
            <a:endParaRPr sz="1800" dirty="0">
              <a:latin typeface="Calibri" pitchFamily="34" charset="0"/>
              <a:cs typeface="Calibri" pitchFamily="34" charset="0"/>
            </a:endParaRPr>
          </a:p>
          <a:p>
            <a:pPr marL="400050" indent="-285750">
              <a:spcBef>
                <a:spcPts val="1200"/>
              </a:spcBef>
              <a:buSzPts val="1800"/>
            </a:pPr>
            <a:r>
              <a:rPr lang="en-GB" sz="1800" b="1" dirty="0">
                <a:latin typeface="Calibri" pitchFamily="34" charset="0"/>
                <a:cs typeface="Calibri" pitchFamily="34" charset="0"/>
              </a:rPr>
              <a:t>PCR:</a:t>
            </a:r>
            <a:r>
              <a:rPr lang="en-GB" sz="1800" dirty="0">
                <a:latin typeface="Calibri" pitchFamily="34" charset="0"/>
                <a:cs typeface="Calibri" pitchFamily="34" charset="0"/>
              </a:rPr>
              <a:t> </a:t>
            </a:r>
            <a:endParaRPr sz="1800" dirty="0">
              <a:latin typeface="Calibri" pitchFamily="34" charset="0"/>
              <a:cs typeface="Calibri" pitchFamily="34" charset="0"/>
            </a:endParaRPr>
          </a:p>
          <a:p>
            <a:pPr marL="0" lvl="0" indent="0" algn="l" rtl="0">
              <a:spcBef>
                <a:spcPts val="1200"/>
              </a:spcBef>
              <a:spcAft>
                <a:spcPts val="0"/>
              </a:spcAft>
              <a:buNone/>
            </a:pPr>
            <a:r>
              <a:rPr lang="en-GB" sz="1800" dirty="0">
                <a:latin typeface="Calibri" pitchFamily="34" charset="0"/>
                <a:cs typeface="Calibri" pitchFamily="34" charset="0"/>
              </a:rPr>
              <a:t>        </a:t>
            </a:r>
            <a:r>
              <a:rPr lang="en-GB" sz="1800" dirty="0" err="1">
                <a:latin typeface="Calibri" pitchFamily="34" charset="0"/>
                <a:cs typeface="Calibri" pitchFamily="34" charset="0"/>
              </a:rPr>
              <a:t>Adj</a:t>
            </a:r>
            <a:r>
              <a:rPr lang="en-GB" sz="1800" dirty="0">
                <a:latin typeface="Calibri" pitchFamily="34" charset="0"/>
                <a:cs typeface="Calibri" pitchFamily="34" charset="0"/>
              </a:rPr>
              <a:t> R-</a:t>
            </a:r>
            <a:r>
              <a:rPr lang="en-GB" sz="1800" dirty="0" err="1">
                <a:latin typeface="Calibri" pitchFamily="34" charset="0"/>
                <a:cs typeface="Calibri" pitchFamily="34" charset="0"/>
              </a:rPr>
              <a:t>sq</a:t>
            </a:r>
            <a:r>
              <a:rPr lang="en-GB" sz="1800" dirty="0">
                <a:latin typeface="Calibri" pitchFamily="34" charset="0"/>
                <a:cs typeface="Calibri" pitchFamily="34" charset="0"/>
              </a:rPr>
              <a:t> = </a:t>
            </a:r>
            <a:r>
              <a:rPr lang="en-GB" sz="1800" dirty="0">
                <a:solidFill>
                  <a:schemeClr val="dk1"/>
                </a:solidFill>
                <a:latin typeface="Calibri" pitchFamily="34" charset="0"/>
                <a:cs typeface="Calibri" pitchFamily="34" charset="0"/>
              </a:rPr>
              <a:t>81.82%.</a:t>
            </a:r>
            <a:endParaRPr sz="1800" dirty="0">
              <a:latin typeface="Calibri" pitchFamily="34" charset="0"/>
              <a:cs typeface="Calibri" pitchFamily="34" charset="0"/>
            </a:endParaRPr>
          </a:p>
          <a:p>
            <a:pPr marL="0" lvl="0" indent="0" algn="l" rtl="0">
              <a:spcBef>
                <a:spcPts val="1200"/>
              </a:spcBef>
              <a:spcAft>
                <a:spcPts val="1200"/>
              </a:spcAft>
              <a:buNone/>
            </a:pPr>
            <a:r>
              <a:rPr lang="en-GB" sz="1800" dirty="0">
                <a:latin typeface="Calibri" pitchFamily="34" charset="0"/>
                <a:cs typeface="Calibri" pitchFamily="34" charset="0"/>
              </a:rPr>
              <a:t>        Predictive power = </a:t>
            </a:r>
            <a:r>
              <a:rPr lang="en-GB" sz="1800" dirty="0">
                <a:solidFill>
                  <a:schemeClr val="dk1"/>
                </a:solidFill>
                <a:latin typeface="Calibri" pitchFamily="34" charset="0"/>
                <a:cs typeface="Calibri" pitchFamily="34" charset="0"/>
              </a:rPr>
              <a:t>81.10%</a:t>
            </a:r>
            <a:endParaRPr sz="1800" dirty="0">
              <a:latin typeface="Calibri" pitchFamily="34" charset="0"/>
              <a:cs typeface="Calibri" pitchFamily="34" charset="0"/>
            </a:endParaRPr>
          </a:p>
        </p:txBody>
      </p:sp>
      <p:sp>
        <p:nvSpPr>
          <p:cNvPr id="4" name="Google Shape;400;p60">
            <a:extLst>
              <a:ext uri="{FF2B5EF4-FFF2-40B4-BE49-F238E27FC236}">
                <a16:creationId xmlns:a16="http://schemas.microsoft.com/office/drawing/2014/main" id="{2A5A6884-DB4D-439A-9B29-556F95490E51}"/>
              </a:ext>
            </a:extLst>
          </p:cNvPr>
          <p:cNvSpPr/>
          <p:nvPr/>
        </p:nvSpPr>
        <p:spPr>
          <a:xfrm>
            <a:off x="407000" y="398400"/>
            <a:ext cx="2239556" cy="60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dirty="0"/>
              <a:t>Conclusion</a:t>
            </a:r>
            <a:endParaRPr sz="2800"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0;p60">
            <a:extLst>
              <a:ext uri="{FF2B5EF4-FFF2-40B4-BE49-F238E27FC236}">
                <a16:creationId xmlns:a16="http://schemas.microsoft.com/office/drawing/2014/main" id="{340EB8EF-D6D4-4DE0-969E-15CB34F2DA3B}"/>
              </a:ext>
            </a:extLst>
          </p:cNvPr>
          <p:cNvSpPr/>
          <p:nvPr/>
        </p:nvSpPr>
        <p:spPr>
          <a:xfrm>
            <a:off x="2295190" y="1580697"/>
            <a:ext cx="4553620" cy="198210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b="1" dirty="0"/>
              <a:t>Thank You!!!</a:t>
            </a:r>
            <a:endParaRPr sz="4800" b="1" dirty="0"/>
          </a:p>
        </p:txBody>
      </p:sp>
    </p:spTree>
    <p:extLst>
      <p:ext uri="{BB962C8B-B14F-4D97-AF65-F5344CB8AC3E}">
        <p14:creationId xmlns:p14="http://schemas.microsoft.com/office/powerpoint/2010/main" val="2841376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body" idx="4294967295"/>
          </p:nvPr>
        </p:nvSpPr>
        <p:spPr>
          <a:xfrm>
            <a:off x="114300" y="1017588"/>
            <a:ext cx="8405813" cy="4198937"/>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r>
              <a:rPr lang="en-GB" dirty="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r>
              <a:rPr lang="en-GB" dirty="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r>
              <a:rPr lang="en-GB" dirty="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r>
              <a:rPr lang="en-GB" dirty="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r>
              <a:rPr lang="en-GB" dirty="0">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a:p>
            <a:pPr marL="0" lvl="0" indent="0" algn="l" rtl="0">
              <a:spcBef>
                <a:spcPts val="1200"/>
              </a:spcBef>
              <a:spcAft>
                <a:spcPts val="0"/>
              </a:spcAft>
              <a:buNone/>
            </a:pPr>
            <a:r>
              <a:rPr lang="en-GB" dirty="0">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a:p>
            <a:pPr marL="0" lvl="0" indent="0" algn="l" rtl="0">
              <a:spcBef>
                <a:spcPts val="1200"/>
              </a:spcBef>
              <a:spcAft>
                <a:spcPts val="1200"/>
              </a:spcAft>
              <a:buNone/>
            </a:pPr>
            <a:r>
              <a:rPr lang="en-GB" sz="5500" dirty="0">
                <a:latin typeface="Calibri" panose="020F0502020204030204" pitchFamily="34" charset="0"/>
                <a:cs typeface="Calibri" panose="020F0502020204030204" pitchFamily="34" charset="0"/>
              </a:rPr>
              <a:t>    </a:t>
            </a:r>
            <a:r>
              <a:rPr lang="en-GB" sz="5500" b="1" dirty="0">
                <a:latin typeface="Calibri" panose="020F0502020204030204" pitchFamily="34" charset="0"/>
                <a:cs typeface="Calibri" panose="020F0502020204030204" pitchFamily="34" charset="0"/>
              </a:rPr>
              <a:t>Significance Codes:  ‘***’  0.001    ‘**’0.01      ‘*’0.05     ‘.’0.1     ‘ ’1</a:t>
            </a:r>
            <a:endParaRPr sz="5500" b="1" dirty="0">
              <a:latin typeface="Calibri" panose="020F0502020204030204" pitchFamily="34" charset="0"/>
              <a:cs typeface="Calibri" panose="020F0502020204030204" pitchFamily="34" charset="0"/>
            </a:endParaRPr>
          </a:p>
        </p:txBody>
      </p:sp>
      <p:sp>
        <p:nvSpPr>
          <p:cNvPr id="84" name="Google Shape;84;p17"/>
          <p:cNvSpPr/>
          <p:nvPr/>
        </p:nvSpPr>
        <p:spPr>
          <a:xfrm>
            <a:off x="381725" y="349200"/>
            <a:ext cx="5216187" cy="61482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dirty="0">
                <a:latin typeface="Calibri" panose="020F0502020204030204" pitchFamily="34" charset="0"/>
                <a:cs typeface="Calibri" panose="020F0502020204030204" pitchFamily="34" charset="0"/>
              </a:rPr>
              <a:t>Parameter Estimate and Summary</a:t>
            </a:r>
            <a:endParaRPr sz="2400" b="1" dirty="0">
              <a:latin typeface="Calibri" panose="020F0502020204030204" pitchFamily="34" charset="0"/>
              <a:cs typeface="Calibri" panose="020F0502020204030204" pitchFamily="34" charset="0"/>
            </a:endParaRPr>
          </a:p>
        </p:txBody>
      </p:sp>
      <p:sp>
        <p:nvSpPr>
          <p:cNvPr id="85" name="Google Shape;85;p17"/>
          <p:cNvSpPr/>
          <p:nvPr/>
        </p:nvSpPr>
        <p:spPr>
          <a:xfrm>
            <a:off x="433225" y="1333974"/>
            <a:ext cx="8085825" cy="464325"/>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Clr>
                <a:schemeClr val="dk1"/>
              </a:buClr>
              <a:buSzPts val="1100"/>
              <a:buFont typeface="Arial"/>
              <a:buNone/>
            </a:pPr>
            <a:r>
              <a:rPr lang="en-GB" sz="1800" dirty="0">
                <a:solidFill>
                  <a:schemeClr val="lt1"/>
                </a:solidFill>
                <a:latin typeface="Calibri" panose="020F0502020204030204" pitchFamily="34" charset="0"/>
                <a:cs typeface="Calibri" panose="020F0502020204030204" pitchFamily="34" charset="0"/>
              </a:rPr>
              <a:t>Coefficients   Estimates        Std. Error        t- value         p-value    Significance</a:t>
            </a:r>
            <a:r>
              <a:rPr lang="en-GB" sz="1800" dirty="0">
                <a:solidFill>
                  <a:schemeClr val="dk2"/>
                </a:solidFill>
                <a:latin typeface="Calibri" panose="020F0502020204030204" pitchFamily="34" charset="0"/>
                <a:cs typeface="Calibri" panose="020F0502020204030204" pitchFamily="34" charset="0"/>
              </a:rPr>
              <a:t>           </a:t>
            </a:r>
            <a:endParaRPr dirty="0">
              <a:latin typeface="Calibri" panose="020F0502020204030204" pitchFamily="34" charset="0"/>
              <a:cs typeface="Calibri" panose="020F0502020204030204" pitchFamily="34" charset="0"/>
            </a:endParaRPr>
          </a:p>
        </p:txBody>
      </p:sp>
      <p:sp>
        <p:nvSpPr>
          <p:cNvPr id="86" name="Google Shape;86;p17"/>
          <p:cNvSpPr/>
          <p:nvPr/>
        </p:nvSpPr>
        <p:spPr>
          <a:xfrm>
            <a:off x="433225" y="1798300"/>
            <a:ext cx="8085825" cy="4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Clr>
                <a:schemeClr val="dk1"/>
              </a:buClr>
              <a:buSzPts val="1100"/>
              <a:buFont typeface="Arial"/>
              <a:buNone/>
            </a:pPr>
            <a:r>
              <a:rPr lang="en-GB" sz="1800" dirty="0">
                <a:solidFill>
                  <a:schemeClr val="tx1"/>
                </a:solidFill>
                <a:latin typeface="Calibri" panose="020F0502020204030204" pitchFamily="34" charset="0"/>
                <a:cs typeface="Calibri" panose="020F0502020204030204" pitchFamily="34" charset="0"/>
              </a:rPr>
              <a:t>Intercept        2.23722             0.63049          -3.548        0.000526     ***       </a:t>
            </a:r>
            <a:endParaRPr dirty="0">
              <a:solidFill>
                <a:schemeClr val="tx1"/>
              </a:solidFill>
              <a:latin typeface="Calibri" panose="020F0502020204030204" pitchFamily="34" charset="0"/>
              <a:cs typeface="Calibri" panose="020F0502020204030204" pitchFamily="34" charset="0"/>
            </a:endParaRPr>
          </a:p>
        </p:txBody>
      </p:sp>
      <p:sp>
        <p:nvSpPr>
          <p:cNvPr id="87" name="Google Shape;87;p17"/>
          <p:cNvSpPr/>
          <p:nvPr/>
        </p:nvSpPr>
        <p:spPr>
          <a:xfrm>
            <a:off x="433225" y="2186975"/>
            <a:ext cx="8085825" cy="4183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Clr>
                <a:schemeClr val="dk1"/>
              </a:buClr>
              <a:buSzPts val="1100"/>
              <a:buFont typeface="Arial"/>
              <a:buNone/>
            </a:pPr>
            <a:r>
              <a:rPr lang="en-GB" sz="1800" dirty="0">
                <a:solidFill>
                  <a:schemeClr val="dk2"/>
                </a:solidFill>
                <a:latin typeface="Calibri" panose="020F0502020204030204" pitchFamily="34" charset="0"/>
                <a:cs typeface="Calibri" panose="020F0502020204030204" pitchFamily="34" charset="0"/>
              </a:rPr>
              <a:t> </a:t>
            </a:r>
            <a:r>
              <a:rPr lang="en-GB" sz="1800" dirty="0">
                <a:solidFill>
                  <a:schemeClr val="tx1"/>
                </a:solidFill>
                <a:latin typeface="Calibri" panose="020F0502020204030204" pitchFamily="34" charset="0"/>
                <a:cs typeface="Calibri" panose="020F0502020204030204" pitchFamily="34" charset="0"/>
              </a:rPr>
              <a:t>x1                   0.27953             0.08684           3.219        0.001595       **</a:t>
            </a:r>
            <a:endParaRPr dirty="0">
              <a:solidFill>
                <a:schemeClr val="tx1"/>
              </a:solidFill>
              <a:latin typeface="Calibri" panose="020F0502020204030204" pitchFamily="34" charset="0"/>
              <a:cs typeface="Calibri" panose="020F0502020204030204" pitchFamily="34" charset="0"/>
            </a:endParaRPr>
          </a:p>
        </p:txBody>
      </p:sp>
      <p:sp>
        <p:nvSpPr>
          <p:cNvPr id="88" name="Google Shape;88;p17"/>
          <p:cNvSpPr/>
          <p:nvPr/>
        </p:nvSpPr>
        <p:spPr>
          <a:xfrm>
            <a:off x="433225" y="2571750"/>
            <a:ext cx="8086000" cy="4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Clr>
                <a:schemeClr val="dk1"/>
              </a:buClr>
              <a:buSzPts val="1100"/>
              <a:buFont typeface="Arial"/>
              <a:buNone/>
            </a:pPr>
            <a:r>
              <a:rPr lang="en-GB" sz="1800" dirty="0">
                <a:solidFill>
                  <a:schemeClr val="tx1"/>
                </a:solidFill>
                <a:latin typeface="Calibri" panose="020F0502020204030204" pitchFamily="34" charset="0"/>
                <a:cs typeface="Calibri" panose="020F0502020204030204" pitchFamily="34" charset="0"/>
              </a:rPr>
              <a:t> x2                   2.47621             0.66822           3.706        0.000301     ***</a:t>
            </a:r>
            <a:endParaRPr dirty="0">
              <a:solidFill>
                <a:schemeClr val="tx1"/>
              </a:solidFill>
              <a:latin typeface="Calibri" panose="020F0502020204030204" pitchFamily="34" charset="0"/>
              <a:cs typeface="Calibri" panose="020F0502020204030204" pitchFamily="34" charset="0"/>
            </a:endParaRPr>
          </a:p>
        </p:txBody>
      </p:sp>
      <p:sp>
        <p:nvSpPr>
          <p:cNvPr id="89" name="Google Shape;89;p17"/>
          <p:cNvSpPr/>
          <p:nvPr/>
        </p:nvSpPr>
        <p:spPr>
          <a:xfrm>
            <a:off x="433200" y="2975250"/>
            <a:ext cx="8086000" cy="4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Clr>
                <a:schemeClr val="dk1"/>
              </a:buClr>
              <a:buSzPts val="1100"/>
              <a:buFont typeface="Arial"/>
              <a:buNone/>
            </a:pPr>
            <a:r>
              <a:rPr lang="en-GB" sz="1800" dirty="0">
                <a:solidFill>
                  <a:schemeClr val="dk2"/>
                </a:solidFill>
                <a:latin typeface="Calibri" panose="020F0502020204030204" pitchFamily="34" charset="0"/>
                <a:cs typeface="Calibri" panose="020F0502020204030204" pitchFamily="34" charset="0"/>
              </a:rPr>
              <a:t> </a:t>
            </a:r>
            <a:r>
              <a:rPr lang="en-GB" sz="1800" dirty="0">
                <a:solidFill>
                  <a:schemeClr val="tx1"/>
                </a:solidFill>
                <a:latin typeface="Calibri" panose="020F0502020204030204" pitchFamily="34" charset="0"/>
                <a:cs typeface="Calibri" panose="020F0502020204030204" pitchFamily="34" charset="0"/>
              </a:rPr>
              <a:t>x3                   0.03031             0.01333           2.274        0.024494         *</a:t>
            </a:r>
            <a:endParaRPr dirty="0">
              <a:solidFill>
                <a:schemeClr val="tx1"/>
              </a:solidFill>
              <a:latin typeface="Calibri" panose="020F0502020204030204" pitchFamily="34" charset="0"/>
              <a:cs typeface="Calibri" panose="020F0502020204030204" pitchFamily="34" charset="0"/>
            </a:endParaRPr>
          </a:p>
        </p:txBody>
      </p:sp>
      <p:sp>
        <p:nvSpPr>
          <p:cNvPr id="90" name="Google Shape;90;p17"/>
          <p:cNvSpPr/>
          <p:nvPr/>
        </p:nvSpPr>
        <p:spPr>
          <a:xfrm>
            <a:off x="432900" y="3378750"/>
            <a:ext cx="8086000" cy="4303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Clr>
                <a:schemeClr val="dk1"/>
              </a:buClr>
              <a:buSzPts val="1100"/>
              <a:buFont typeface="Arial"/>
              <a:buNone/>
            </a:pPr>
            <a:r>
              <a:rPr lang="en-GB" sz="1800" dirty="0">
                <a:solidFill>
                  <a:schemeClr val="tx1"/>
                </a:solidFill>
                <a:latin typeface="Calibri" panose="020F0502020204030204" pitchFamily="34" charset="0"/>
                <a:cs typeface="Calibri" panose="020F0502020204030204" pitchFamily="34" charset="0"/>
              </a:rPr>
              <a:t> x4                   2.01046             0.49480           4.063        7.98e-05       ***                       </a:t>
            </a:r>
            <a:endParaRPr dirty="0">
              <a:solidFill>
                <a:schemeClr val="tx1"/>
              </a:solidFill>
              <a:latin typeface="Calibri" panose="020F0502020204030204" pitchFamily="34" charset="0"/>
              <a:cs typeface="Calibri" panose="020F0502020204030204" pitchFamily="34" charset="0"/>
            </a:endParaRPr>
          </a:p>
        </p:txBody>
      </p:sp>
      <p:sp>
        <p:nvSpPr>
          <p:cNvPr id="91" name="Google Shape;91;p17"/>
          <p:cNvSpPr/>
          <p:nvPr/>
        </p:nvSpPr>
        <p:spPr>
          <a:xfrm>
            <a:off x="432900" y="3809075"/>
            <a:ext cx="8086000" cy="4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GB" sz="1800" dirty="0">
                <a:solidFill>
                  <a:schemeClr val="dk2"/>
                </a:solidFill>
                <a:latin typeface="Calibri" panose="020F0502020204030204" pitchFamily="34" charset="0"/>
                <a:cs typeface="Calibri" panose="020F0502020204030204" pitchFamily="34" charset="0"/>
              </a:rPr>
              <a:t> </a:t>
            </a:r>
            <a:r>
              <a:rPr lang="en-GB" sz="1800" dirty="0">
                <a:solidFill>
                  <a:schemeClr val="tx1"/>
                </a:solidFill>
                <a:latin typeface="Calibri" panose="020F0502020204030204" pitchFamily="34" charset="0"/>
                <a:cs typeface="Calibri" panose="020F0502020204030204" pitchFamily="34" charset="0"/>
              </a:rPr>
              <a:t>x5                   0.36438             0.32121           1.134        0.258541</a:t>
            </a:r>
            <a:endParaRPr sz="1800" dirty="0">
              <a:solidFill>
                <a:schemeClr val="tx1"/>
              </a:solidFill>
              <a:latin typeface="Calibri" panose="020F0502020204030204" pitchFamily="34" charset="0"/>
              <a:cs typeface="Calibri" panose="020F0502020204030204" pitchFamily="34" charset="0"/>
            </a:endParaRPr>
          </a:p>
        </p:txBody>
      </p:sp>
      <p:sp>
        <p:nvSpPr>
          <p:cNvPr id="92" name="Google Shape;92;p17"/>
          <p:cNvSpPr/>
          <p:nvPr/>
        </p:nvSpPr>
        <p:spPr>
          <a:xfrm>
            <a:off x="432900" y="4207475"/>
            <a:ext cx="8086000" cy="4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tx1"/>
                </a:solidFill>
                <a:latin typeface="Calibri" panose="020F0502020204030204" pitchFamily="34" charset="0"/>
                <a:cs typeface="Calibri" panose="020F0502020204030204" pitchFamily="34" charset="0"/>
              </a:rPr>
              <a:t> x6                  -0.60509             0.29051          -2.083       0.039058          * </a:t>
            </a:r>
            <a:endParaRPr sz="1800" dirty="0">
              <a:solidFill>
                <a:schemeClr val="tx1"/>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p:tgtEl>
                                          <p:spTgt spid="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body" idx="4294967295"/>
          </p:nvPr>
        </p:nvSpPr>
        <p:spPr>
          <a:xfrm>
            <a:off x="312420" y="1152525"/>
            <a:ext cx="8260080" cy="3416300"/>
          </a:xfrm>
          <a:prstGeom prst="rect">
            <a:avLst/>
          </a:prstGeom>
        </p:spPr>
        <p:txBody>
          <a:bodyPr spcFirstLastPara="1" wrap="square" lIns="91425" tIns="91425" rIns="91425" bIns="91425" anchor="t" anchorCtr="0">
            <a:normAutofit/>
          </a:bodyPr>
          <a:lstStyle/>
          <a:p>
            <a:pPr indent="-342900">
              <a:spcBef>
                <a:spcPts val="0"/>
              </a:spcBef>
              <a:buSzPts val="1800"/>
            </a:pPr>
            <a:r>
              <a:rPr lang="en-GB" sz="1900" b="1" dirty="0">
                <a:solidFill>
                  <a:schemeClr val="dk1"/>
                </a:solidFill>
                <a:latin typeface="Calibri" panose="020F0502020204030204" pitchFamily="34" charset="0"/>
                <a:cs typeface="Calibri" panose="020F0502020204030204" pitchFamily="34" charset="0"/>
              </a:rPr>
              <a:t>Residual standard error:</a:t>
            </a:r>
            <a:r>
              <a:rPr lang="en-GB" sz="1900" dirty="0">
                <a:latin typeface="Calibri" panose="020F0502020204030204" pitchFamily="34" charset="0"/>
                <a:cs typeface="Calibri" panose="020F0502020204030204" pitchFamily="34" charset="0"/>
              </a:rPr>
              <a:t> 0.5417 (with 142 df). </a:t>
            </a:r>
            <a:endParaRPr sz="1900" b="1" dirty="0">
              <a:latin typeface="Calibri" panose="020F0502020204030204" pitchFamily="34" charset="0"/>
              <a:cs typeface="Calibri" panose="020F0502020204030204" pitchFamily="34" charset="0"/>
            </a:endParaRPr>
          </a:p>
          <a:p>
            <a:pPr indent="-342900">
              <a:spcBef>
                <a:spcPts val="0"/>
              </a:spcBef>
              <a:buSzPts val="1800"/>
            </a:pPr>
            <a:r>
              <a:rPr lang="en-GB" sz="1900" b="1" dirty="0">
                <a:solidFill>
                  <a:schemeClr val="dk1"/>
                </a:solidFill>
                <a:latin typeface="Calibri" panose="020F0502020204030204" pitchFamily="34" charset="0"/>
                <a:cs typeface="Calibri" panose="020F0502020204030204" pitchFamily="34" charset="0"/>
              </a:rPr>
              <a:t>Model R-squared: </a:t>
            </a:r>
            <a:r>
              <a:rPr lang="en-GB" sz="1900" dirty="0">
                <a:latin typeface="Calibri" panose="020F0502020204030204" pitchFamily="34" charset="0"/>
                <a:cs typeface="Calibri" panose="020F0502020204030204" pitchFamily="34" charset="0"/>
              </a:rPr>
              <a:t>0.7558 </a:t>
            </a:r>
            <a:endParaRPr sz="1900" dirty="0">
              <a:latin typeface="Calibri" panose="020F0502020204030204" pitchFamily="34" charset="0"/>
              <a:cs typeface="Calibri" panose="020F0502020204030204" pitchFamily="34" charset="0"/>
            </a:endParaRPr>
          </a:p>
          <a:p>
            <a:pPr indent="-342900">
              <a:spcBef>
                <a:spcPts val="0"/>
              </a:spcBef>
              <a:buSzPts val="1800"/>
            </a:pPr>
            <a:r>
              <a:rPr lang="en-GB" sz="1900" b="1" dirty="0">
                <a:solidFill>
                  <a:schemeClr val="dk1"/>
                </a:solidFill>
                <a:latin typeface="Calibri" panose="020F0502020204030204" pitchFamily="34" charset="0"/>
                <a:cs typeface="Calibri" panose="020F0502020204030204" pitchFamily="34" charset="0"/>
              </a:rPr>
              <a:t>Adjusted R-squared:</a:t>
            </a:r>
            <a:r>
              <a:rPr lang="en-GB" sz="1900" dirty="0">
                <a:latin typeface="Calibri" panose="020F0502020204030204" pitchFamily="34" charset="0"/>
                <a:cs typeface="Calibri" panose="020F0502020204030204" pitchFamily="34" charset="0"/>
              </a:rPr>
              <a:t> 0.7455</a:t>
            </a:r>
            <a:endParaRPr sz="1900" dirty="0">
              <a:latin typeface="Calibri" panose="020F0502020204030204" pitchFamily="34" charset="0"/>
              <a:cs typeface="Calibri" panose="020F0502020204030204" pitchFamily="34" charset="0"/>
            </a:endParaRPr>
          </a:p>
          <a:p>
            <a:pPr indent="-342900">
              <a:spcBef>
                <a:spcPts val="0"/>
              </a:spcBef>
              <a:buSzPts val="1800"/>
            </a:pPr>
            <a:r>
              <a:rPr lang="en-GB" sz="1900" b="1" dirty="0">
                <a:solidFill>
                  <a:schemeClr val="dk1"/>
                </a:solidFill>
                <a:latin typeface="Calibri" panose="020F0502020204030204" pitchFamily="34" charset="0"/>
                <a:cs typeface="Calibri" panose="020F0502020204030204" pitchFamily="34" charset="0"/>
              </a:rPr>
              <a:t>p-value:</a:t>
            </a:r>
            <a:r>
              <a:rPr lang="en-GB" sz="1900" dirty="0">
                <a:latin typeface="Calibri" panose="020F0502020204030204" pitchFamily="34" charset="0"/>
                <a:cs typeface="Calibri" panose="020F0502020204030204" pitchFamily="34" charset="0"/>
              </a:rPr>
              <a:t> &lt; 2.2e-16 </a:t>
            </a:r>
            <a:endParaRPr sz="1900" dirty="0">
              <a:latin typeface="Calibri" panose="020F0502020204030204" pitchFamily="34" charset="0"/>
              <a:cs typeface="Calibri" panose="020F0502020204030204" pitchFamily="34" charset="0"/>
            </a:endParaRPr>
          </a:p>
          <a:p>
            <a:pPr indent="-342900">
              <a:spcBef>
                <a:spcPts val="0"/>
              </a:spcBef>
              <a:buSzPts val="1800"/>
            </a:pPr>
            <a:r>
              <a:rPr lang="en-GB" sz="1900" b="1" dirty="0">
                <a:solidFill>
                  <a:schemeClr val="dk1"/>
                </a:solidFill>
                <a:latin typeface="Calibri" panose="020F0502020204030204" pitchFamily="34" charset="0"/>
                <a:cs typeface="Calibri" panose="020F0502020204030204" pitchFamily="34" charset="0"/>
              </a:rPr>
              <a:t>F-statistic: </a:t>
            </a:r>
            <a:r>
              <a:rPr lang="en-GB" sz="1900" dirty="0">
                <a:latin typeface="Calibri" panose="020F0502020204030204" pitchFamily="34" charset="0"/>
                <a:cs typeface="Calibri" panose="020F0502020204030204" pitchFamily="34" charset="0"/>
              </a:rPr>
              <a:t>73.27 (on 6 &amp; 142 df).</a:t>
            </a:r>
            <a:endParaRPr sz="1900" dirty="0">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endParaRPr lang="en-GB" dirty="0">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latin typeface="Calibri" panose="020F0502020204030204" pitchFamily="34" charset="0"/>
                <a:cs typeface="Calibri" panose="020F0502020204030204" pitchFamily="34" charset="0"/>
              </a:rPr>
              <a:t>74.55% of the total variability present in the model is explained by our regression model. </a:t>
            </a:r>
            <a:endParaRPr sz="1800" dirty="0">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Char char="❖"/>
            </a:pPr>
            <a:r>
              <a:rPr lang="en-GB" sz="1800" dirty="0">
                <a:latin typeface="Calibri" panose="020F0502020204030204" pitchFamily="34" charset="0"/>
                <a:cs typeface="Calibri" panose="020F0502020204030204" pitchFamily="34" charset="0"/>
              </a:rPr>
              <a:t>Observed F-statistic(73.27) &gt; tabulated F-value(</a:t>
            </a:r>
            <a:r>
              <a:rPr lang="en-IN" sz="1600" b="0" i="0" dirty="0">
                <a:solidFill>
                  <a:srgbClr val="000000"/>
                </a:solidFill>
                <a:effectLst/>
                <a:latin typeface="Calibri" panose="020F0502020204030204" pitchFamily="34" charset="0"/>
                <a:cs typeface="Calibri" panose="020F0502020204030204" pitchFamily="34" charset="0"/>
              </a:rPr>
              <a:t>2.1629</a:t>
            </a:r>
            <a:r>
              <a:rPr lang="en-GB" sz="1800" dirty="0">
                <a:latin typeface="Calibri" panose="020F0502020204030204" pitchFamily="34" charset="0"/>
                <a:cs typeface="Calibri" panose="020F0502020204030204" pitchFamily="34" charset="0"/>
              </a:rPr>
              <a:t>), So, we reject </a:t>
            </a:r>
            <a:r>
              <a:rPr lang="en-US" sz="1800" i="1" dirty="0">
                <a:effectLst/>
                <a:latin typeface="Calibri" panose="020F0502020204030204" pitchFamily="34" charset="0"/>
                <a:ea typeface="Calibri" panose="020F0502020204030204" pitchFamily="34" charset="0"/>
                <a:cs typeface="Calibri" panose="020F0502020204030204" pitchFamily="34" charset="0"/>
              </a:rPr>
              <a:t>H</a:t>
            </a:r>
            <a:r>
              <a:rPr lang="en-US" sz="1800" i="1" baseline="-25000" dirty="0">
                <a:effectLst/>
                <a:latin typeface="Calibri" panose="020F0502020204030204" pitchFamily="34" charset="0"/>
                <a:ea typeface="Calibri" panose="020F0502020204030204" pitchFamily="34" charset="0"/>
                <a:cs typeface="Calibri" panose="020F0502020204030204" pitchFamily="34" charset="0"/>
              </a:rPr>
              <a:t>0</a:t>
            </a:r>
            <a:r>
              <a:rPr lang="en-GB" sz="1800" dirty="0">
                <a:latin typeface="Calibri" panose="020F0502020204030204" pitchFamily="34" charset="0"/>
                <a:cs typeface="Calibri" panose="020F0502020204030204" pitchFamily="34" charset="0"/>
              </a:rPr>
              <a:t> &amp; interpret that the regression model is significant.</a:t>
            </a:r>
            <a:endParaRPr sz="1800" dirty="0">
              <a:latin typeface="Calibri" panose="020F0502020204030204" pitchFamily="34" charset="0"/>
              <a:cs typeface="Calibri" panose="020F0502020204030204" pitchFamily="34" charset="0"/>
            </a:endParaRPr>
          </a:p>
        </p:txBody>
      </p:sp>
      <p:sp>
        <p:nvSpPr>
          <p:cNvPr id="98" name="Google Shape;98;p18"/>
          <p:cNvSpPr/>
          <p:nvPr/>
        </p:nvSpPr>
        <p:spPr>
          <a:xfrm>
            <a:off x="166920" y="319975"/>
            <a:ext cx="4055675" cy="50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dirty="0">
                <a:latin typeface="Calibri" panose="020F0502020204030204" pitchFamily="34" charset="0"/>
                <a:cs typeface="Calibri" panose="020F0502020204030204" pitchFamily="34" charset="0"/>
              </a:rPr>
              <a:t>Summary of the Model</a:t>
            </a:r>
            <a:endParaRPr sz="2800" b="1" dirty="0">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body" idx="4294967295"/>
          </p:nvPr>
        </p:nvSpPr>
        <p:spPr>
          <a:xfrm>
            <a:off x="899160" y="1607820"/>
            <a:ext cx="7193280" cy="198882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en-GB" sz="1800" dirty="0">
                <a:latin typeface="Calibri" panose="020F0502020204030204" pitchFamily="34" charset="0"/>
                <a:cs typeface="Calibri" panose="020F0502020204030204" pitchFamily="34" charset="0"/>
              </a:rPr>
              <a:t>We have 6 regressors. To check the skewness we draw the boxplot and density curve for each independent variables. Boxplot and Density curves of each independent variables are drawn below:</a:t>
            </a:r>
            <a:endParaRPr sz="1800" dirty="0">
              <a:latin typeface="Calibri" panose="020F0502020204030204" pitchFamily="34" charset="0"/>
              <a:cs typeface="Calibri" panose="020F0502020204030204" pitchFamily="34" charset="0"/>
            </a:endParaRPr>
          </a:p>
        </p:txBody>
      </p:sp>
      <p:sp>
        <p:nvSpPr>
          <p:cNvPr id="104" name="Google Shape;104;p19"/>
          <p:cNvSpPr/>
          <p:nvPr/>
        </p:nvSpPr>
        <p:spPr>
          <a:xfrm>
            <a:off x="421925" y="492249"/>
            <a:ext cx="4886055" cy="57826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dirty="0">
                <a:latin typeface="Calibri" panose="020F0502020204030204" pitchFamily="34" charset="0"/>
                <a:cs typeface="Calibri" panose="020F0502020204030204" pitchFamily="34" charset="0"/>
              </a:rPr>
              <a:t>Checking Skewness in the Data</a:t>
            </a:r>
            <a:endParaRPr sz="2400" b="1"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319667" y="260194"/>
            <a:ext cx="3720181" cy="2222789"/>
          </a:xfrm>
          <a:prstGeom prst="rect">
            <a:avLst/>
          </a:prstGeom>
          <a:noFill/>
          <a:ln>
            <a:noFill/>
          </a:ln>
        </p:spPr>
      </p:pic>
      <p:pic>
        <p:nvPicPr>
          <p:cNvPr id="112" name="Google Shape;112;p20"/>
          <p:cNvPicPr preferRelativeResize="0"/>
          <p:nvPr/>
        </p:nvPicPr>
        <p:blipFill>
          <a:blip r:embed="rId4">
            <a:alphaModFix/>
          </a:blip>
          <a:stretch>
            <a:fillRect/>
          </a:stretch>
        </p:blipFill>
        <p:spPr>
          <a:xfrm>
            <a:off x="5186598" y="260195"/>
            <a:ext cx="3637736" cy="2311556"/>
          </a:xfrm>
          <a:prstGeom prst="rect">
            <a:avLst/>
          </a:prstGeom>
          <a:noFill/>
          <a:ln>
            <a:noFill/>
          </a:ln>
        </p:spPr>
      </p:pic>
      <p:pic>
        <p:nvPicPr>
          <p:cNvPr id="6" name="Google Shape;119;p21">
            <a:extLst>
              <a:ext uri="{FF2B5EF4-FFF2-40B4-BE49-F238E27FC236}">
                <a16:creationId xmlns:a16="http://schemas.microsoft.com/office/drawing/2014/main" id="{67CAC44C-8671-42A2-A253-3A5B0219C981}"/>
              </a:ext>
            </a:extLst>
          </p:cNvPr>
          <p:cNvPicPr preferRelativeResize="0"/>
          <p:nvPr/>
        </p:nvPicPr>
        <p:blipFill>
          <a:blip r:embed="rId5">
            <a:alphaModFix/>
          </a:blip>
          <a:stretch>
            <a:fillRect/>
          </a:stretch>
        </p:blipFill>
        <p:spPr>
          <a:xfrm>
            <a:off x="319667" y="2660518"/>
            <a:ext cx="3720182" cy="2222788"/>
          </a:xfrm>
          <a:prstGeom prst="rect">
            <a:avLst/>
          </a:prstGeom>
          <a:noFill/>
          <a:ln>
            <a:noFill/>
          </a:ln>
        </p:spPr>
      </p:pic>
      <p:pic>
        <p:nvPicPr>
          <p:cNvPr id="7" name="Google Shape;120;p21">
            <a:extLst>
              <a:ext uri="{FF2B5EF4-FFF2-40B4-BE49-F238E27FC236}">
                <a16:creationId xmlns:a16="http://schemas.microsoft.com/office/drawing/2014/main" id="{EC67B0BA-A768-4143-8916-B09DCF12A8F1}"/>
              </a:ext>
            </a:extLst>
          </p:cNvPr>
          <p:cNvPicPr preferRelativeResize="0"/>
          <p:nvPr/>
        </p:nvPicPr>
        <p:blipFill>
          <a:blip r:embed="rId6">
            <a:alphaModFix/>
          </a:blip>
          <a:stretch>
            <a:fillRect/>
          </a:stretch>
        </p:blipFill>
        <p:spPr>
          <a:xfrm>
            <a:off x="5220044" y="2407141"/>
            <a:ext cx="3604289" cy="2222790"/>
          </a:xfrm>
          <a:prstGeom prst="rect">
            <a:avLst/>
          </a:prstGeom>
          <a:noFill/>
          <a:ln>
            <a:noFill/>
          </a:ln>
        </p:spPr>
      </p:pic>
      <p:sp>
        <p:nvSpPr>
          <p:cNvPr id="2" name="TextBox 1">
            <a:extLst>
              <a:ext uri="{FF2B5EF4-FFF2-40B4-BE49-F238E27FC236}">
                <a16:creationId xmlns:a16="http://schemas.microsoft.com/office/drawing/2014/main" id="{0B130C2A-7DFB-402C-AB61-706869D3B8F7}"/>
              </a:ext>
            </a:extLst>
          </p:cNvPr>
          <p:cNvSpPr txBox="1"/>
          <p:nvPr/>
        </p:nvSpPr>
        <p:spPr>
          <a:xfrm>
            <a:off x="4380813" y="1039301"/>
            <a:ext cx="464820" cy="369332"/>
          </a:xfrm>
          <a:prstGeom prst="rect">
            <a:avLst/>
          </a:prstGeom>
          <a:noFill/>
        </p:spPr>
        <p:txBody>
          <a:bodyPr wrap="square" rtlCol="0">
            <a:spAutoFit/>
          </a:bodyPr>
          <a:lstStyle/>
          <a:p>
            <a:r>
              <a:rPr lang="en-IN" dirty="0"/>
              <a:t>X1</a:t>
            </a:r>
          </a:p>
        </p:txBody>
      </p:sp>
      <p:sp>
        <p:nvSpPr>
          <p:cNvPr id="3" name="Arrow: Left-Right 2">
            <a:extLst>
              <a:ext uri="{FF2B5EF4-FFF2-40B4-BE49-F238E27FC236}">
                <a16:creationId xmlns:a16="http://schemas.microsoft.com/office/drawing/2014/main" id="{4E35FD9F-C30C-44D7-9727-91080EA450BB}"/>
              </a:ext>
            </a:extLst>
          </p:cNvPr>
          <p:cNvSpPr/>
          <p:nvPr/>
        </p:nvSpPr>
        <p:spPr>
          <a:xfrm>
            <a:off x="4168140" y="1223967"/>
            <a:ext cx="822960" cy="3693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Left-Right 3">
            <a:extLst>
              <a:ext uri="{FF2B5EF4-FFF2-40B4-BE49-F238E27FC236}">
                <a16:creationId xmlns:a16="http://schemas.microsoft.com/office/drawing/2014/main" id="{02E0C2C4-54E3-4C37-9281-66A4DFE4D8B3}"/>
              </a:ext>
            </a:extLst>
          </p:cNvPr>
          <p:cNvSpPr/>
          <p:nvPr/>
        </p:nvSpPr>
        <p:spPr>
          <a:xfrm>
            <a:off x="4168141" y="3734867"/>
            <a:ext cx="822960" cy="3693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AE9AE1A-47D9-466A-B3C4-CB39689601BB}"/>
              </a:ext>
            </a:extLst>
          </p:cNvPr>
          <p:cNvSpPr txBox="1"/>
          <p:nvPr/>
        </p:nvSpPr>
        <p:spPr>
          <a:xfrm>
            <a:off x="4368665" y="3474358"/>
            <a:ext cx="421910" cy="369332"/>
          </a:xfrm>
          <a:prstGeom prst="rect">
            <a:avLst/>
          </a:prstGeom>
          <a:noFill/>
        </p:spPr>
        <p:txBody>
          <a:bodyPr wrap="none" rtlCol="0">
            <a:spAutoFit/>
          </a:bodyPr>
          <a:lstStyle/>
          <a:p>
            <a:r>
              <a:rPr lang="en-IN" dirty="0"/>
              <a:t>X2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5183901" y="408877"/>
            <a:ext cx="3566089" cy="2162874"/>
          </a:xfrm>
          <a:prstGeom prst="rect">
            <a:avLst/>
          </a:prstGeom>
          <a:noFill/>
          <a:ln>
            <a:noFill/>
          </a:ln>
        </p:spPr>
      </p:pic>
      <p:pic>
        <p:nvPicPr>
          <p:cNvPr id="6" name="Google Shape;127;p22">
            <a:extLst>
              <a:ext uri="{FF2B5EF4-FFF2-40B4-BE49-F238E27FC236}">
                <a16:creationId xmlns:a16="http://schemas.microsoft.com/office/drawing/2014/main" id="{5F45540E-C4D5-473E-9D34-63108EA11D81}"/>
              </a:ext>
            </a:extLst>
          </p:cNvPr>
          <p:cNvPicPr preferRelativeResize="0"/>
          <p:nvPr/>
        </p:nvPicPr>
        <p:blipFill>
          <a:blip r:embed="rId4">
            <a:alphaModFix/>
          </a:blip>
          <a:stretch>
            <a:fillRect/>
          </a:stretch>
        </p:blipFill>
        <p:spPr>
          <a:xfrm>
            <a:off x="735980" y="408877"/>
            <a:ext cx="3224118" cy="2162873"/>
          </a:xfrm>
          <a:prstGeom prst="rect">
            <a:avLst/>
          </a:prstGeom>
          <a:noFill/>
          <a:ln>
            <a:noFill/>
          </a:ln>
        </p:spPr>
      </p:pic>
      <p:pic>
        <p:nvPicPr>
          <p:cNvPr id="7" name="Google Shape;135;p23">
            <a:extLst>
              <a:ext uri="{FF2B5EF4-FFF2-40B4-BE49-F238E27FC236}">
                <a16:creationId xmlns:a16="http://schemas.microsoft.com/office/drawing/2014/main" id="{029D5D2F-6A64-4C96-8462-984DDEE1EEDE}"/>
              </a:ext>
            </a:extLst>
          </p:cNvPr>
          <p:cNvPicPr preferRelativeResize="0"/>
          <p:nvPr/>
        </p:nvPicPr>
        <p:blipFill>
          <a:blip r:embed="rId5">
            <a:alphaModFix/>
          </a:blip>
          <a:stretch>
            <a:fillRect/>
          </a:stretch>
        </p:blipFill>
        <p:spPr>
          <a:xfrm>
            <a:off x="735978" y="2631711"/>
            <a:ext cx="3224119" cy="2102912"/>
          </a:xfrm>
          <a:prstGeom prst="rect">
            <a:avLst/>
          </a:prstGeom>
          <a:noFill/>
          <a:ln>
            <a:noFill/>
          </a:ln>
        </p:spPr>
      </p:pic>
      <p:pic>
        <p:nvPicPr>
          <p:cNvPr id="8" name="Google Shape;136;p23">
            <a:extLst>
              <a:ext uri="{FF2B5EF4-FFF2-40B4-BE49-F238E27FC236}">
                <a16:creationId xmlns:a16="http://schemas.microsoft.com/office/drawing/2014/main" id="{B61B8804-943D-4E92-B199-5C284AC00720}"/>
              </a:ext>
            </a:extLst>
          </p:cNvPr>
          <p:cNvPicPr preferRelativeResize="0"/>
          <p:nvPr/>
        </p:nvPicPr>
        <p:blipFill>
          <a:blip r:embed="rId6">
            <a:alphaModFix/>
          </a:blip>
          <a:stretch>
            <a:fillRect/>
          </a:stretch>
        </p:blipFill>
        <p:spPr>
          <a:xfrm>
            <a:off x="5256353" y="2571751"/>
            <a:ext cx="3493637" cy="2102912"/>
          </a:xfrm>
          <a:prstGeom prst="rect">
            <a:avLst/>
          </a:prstGeom>
          <a:noFill/>
          <a:ln>
            <a:noFill/>
          </a:ln>
        </p:spPr>
      </p:pic>
      <p:sp>
        <p:nvSpPr>
          <p:cNvPr id="2" name="Arrow: Left-Right 1">
            <a:extLst>
              <a:ext uri="{FF2B5EF4-FFF2-40B4-BE49-F238E27FC236}">
                <a16:creationId xmlns:a16="http://schemas.microsoft.com/office/drawing/2014/main" id="{38F91294-2985-4F63-852C-FAF43E852995}"/>
              </a:ext>
            </a:extLst>
          </p:cNvPr>
          <p:cNvSpPr/>
          <p:nvPr/>
        </p:nvSpPr>
        <p:spPr>
          <a:xfrm>
            <a:off x="4170556" y="1051560"/>
            <a:ext cx="736724" cy="3886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Arrow: Left-Right 2">
            <a:extLst>
              <a:ext uri="{FF2B5EF4-FFF2-40B4-BE49-F238E27FC236}">
                <a16:creationId xmlns:a16="http://schemas.microsoft.com/office/drawing/2014/main" id="{A59215AD-E879-4381-8879-C3754E2C2456}"/>
              </a:ext>
            </a:extLst>
          </p:cNvPr>
          <p:cNvSpPr/>
          <p:nvPr/>
        </p:nvSpPr>
        <p:spPr>
          <a:xfrm>
            <a:off x="4170555" y="3749040"/>
            <a:ext cx="736724" cy="38862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B889AE6-B515-4C88-B063-FB3DB94D8A0C}"/>
              </a:ext>
            </a:extLst>
          </p:cNvPr>
          <p:cNvSpPr txBox="1"/>
          <p:nvPr/>
        </p:nvSpPr>
        <p:spPr>
          <a:xfrm>
            <a:off x="4292465" y="821174"/>
            <a:ext cx="421910" cy="369332"/>
          </a:xfrm>
          <a:prstGeom prst="rect">
            <a:avLst/>
          </a:prstGeom>
          <a:noFill/>
        </p:spPr>
        <p:txBody>
          <a:bodyPr wrap="none" rtlCol="0">
            <a:spAutoFit/>
          </a:bodyPr>
          <a:lstStyle/>
          <a:p>
            <a:r>
              <a:rPr lang="en-IN" dirty="0"/>
              <a:t>X3</a:t>
            </a:r>
          </a:p>
        </p:txBody>
      </p:sp>
      <p:sp>
        <p:nvSpPr>
          <p:cNvPr id="5" name="TextBox 4">
            <a:extLst>
              <a:ext uri="{FF2B5EF4-FFF2-40B4-BE49-F238E27FC236}">
                <a16:creationId xmlns:a16="http://schemas.microsoft.com/office/drawing/2014/main" id="{C96870F3-09A3-4B3A-8232-F75342B736EA}"/>
              </a:ext>
            </a:extLst>
          </p:cNvPr>
          <p:cNvSpPr txBox="1"/>
          <p:nvPr/>
        </p:nvSpPr>
        <p:spPr>
          <a:xfrm>
            <a:off x="4292465" y="3510155"/>
            <a:ext cx="421910" cy="369332"/>
          </a:xfrm>
          <a:prstGeom prst="rect">
            <a:avLst/>
          </a:prstGeom>
          <a:noFill/>
        </p:spPr>
        <p:txBody>
          <a:bodyPr wrap="none" rtlCol="0">
            <a:spAutoFit/>
          </a:bodyPr>
          <a:lstStyle/>
          <a:p>
            <a:r>
              <a:rPr lang="en-IN" dirty="0"/>
              <a:t>X4</a:t>
            </a:r>
          </a:p>
        </p:txBody>
      </p:sp>
    </p:spTree>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486</TotalTime>
  <Words>1787</Words>
  <Application>Microsoft Office PowerPoint</Application>
  <PresentationFormat>On-screen Show (16:9)</PresentationFormat>
  <Paragraphs>349</Paragraphs>
  <Slides>48</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Roboto Slab</vt:lpstr>
      <vt:lpstr>Source Sans Pro</vt:lpstr>
      <vt:lpstr>Times New Roman</vt:lpstr>
      <vt:lpstr>Carlito</vt:lpstr>
      <vt:lpstr>Calibri</vt:lpstr>
      <vt:lpstr>Arial</vt:lpstr>
      <vt:lpstr>Cambria</vt:lpstr>
      <vt:lpstr>Cambria Math</vt:lpstr>
      <vt:lpstr>Cordelia template</vt:lpstr>
      <vt:lpstr>REGRESSION BASED ANALYSIS OF WORLD HAPPINESS REPORT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BASED ANALYSIS OF WORLD HAPPINESS REPORT 2021</dc:title>
  <dc:creator>Shwetank Singh</dc:creator>
  <cp:lastModifiedBy>Shwetank Singh</cp:lastModifiedBy>
  <cp:revision>28</cp:revision>
  <dcterms:modified xsi:type="dcterms:W3CDTF">2021-05-07T04:54:33Z</dcterms:modified>
</cp:coreProperties>
</file>